
<file path=[Content_Types].xml><?xml version="1.0" encoding="utf-8"?>
<Types xmlns="http://schemas.openxmlformats.org/package/2006/content-types">
  <Default Extension="tmp" ContentType="image/png"/>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57" r:id="rId2"/>
    <p:sldId id="279" r:id="rId3"/>
    <p:sldId id="280"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a:srgbClr val="FFCCCC"/>
    <a:srgbClr val="99FF66"/>
    <a:srgbClr val="00FF00"/>
    <a:srgbClr val="CCCCFF"/>
    <a:srgbClr val="CC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CA6EBC-69A2-4F1C-A84C-F5BD165131BD}" type="datetimeFigureOut">
              <a:rPr lang="en-GB" smtClean="0"/>
              <a:t>22/05/2021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433C45-02C3-4FA8-B430-7BB90E545B70}" type="slidenum">
              <a:rPr lang="en-GB" smtClean="0"/>
              <a:t>‹#›</a:t>
            </a:fld>
            <a:endParaRPr lang="en-GB"/>
          </a:p>
        </p:txBody>
      </p:sp>
    </p:spTree>
    <p:extLst>
      <p:ext uri="{BB962C8B-B14F-4D97-AF65-F5344CB8AC3E}">
        <p14:creationId xmlns:p14="http://schemas.microsoft.com/office/powerpoint/2010/main" val="7339232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9891096E-6F2A-403D-9AF4-8C078F0D8A83}" type="slidenum">
              <a:rPr lang="en-GB" smtClean="0"/>
              <a:t>3</a:t>
            </a:fld>
            <a:endParaRPr lang="en-GB"/>
          </a:p>
        </p:txBody>
      </p:sp>
    </p:spTree>
    <p:extLst>
      <p:ext uri="{BB962C8B-B14F-4D97-AF65-F5344CB8AC3E}">
        <p14:creationId xmlns:p14="http://schemas.microsoft.com/office/powerpoint/2010/main" val="16118451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550E0F-D8CD-43CE-89F5-D709F23E40F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B9D55DC-9567-4807-A082-A2BDC0BEAA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AC9E17E-D7AA-4A77-9494-6586A12C1B93}"/>
              </a:ext>
            </a:extLst>
          </p:cNvPr>
          <p:cNvSpPr>
            <a:spLocks noGrp="1"/>
          </p:cNvSpPr>
          <p:nvPr>
            <p:ph type="dt" sz="half" idx="10"/>
          </p:nvPr>
        </p:nvSpPr>
        <p:spPr/>
        <p:txBody>
          <a:bodyPr/>
          <a:lstStyle/>
          <a:p>
            <a:fld id="{9EA142AA-0D60-45A3-8FEF-903D94CD79BC}" type="datetimeFigureOut">
              <a:rPr lang="en-GB" smtClean="0"/>
              <a:t>22/05/2021</a:t>
            </a:fld>
            <a:endParaRPr lang="en-GB"/>
          </a:p>
        </p:txBody>
      </p:sp>
      <p:sp>
        <p:nvSpPr>
          <p:cNvPr id="5" name="Footer Placeholder 4">
            <a:extLst>
              <a:ext uri="{FF2B5EF4-FFF2-40B4-BE49-F238E27FC236}">
                <a16:creationId xmlns:a16="http://schemas.microsoft.com/office/drawing/2014/main" id="{274EDB06-6431-46FA-8B7F-83E13041E2B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B7ECBC6-9314-46FC-9A42-7BFF000478C5}"/>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8254298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7B761A-0B6D-4F04-9E2F-D1775A99D455}"/>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2F71903-2DA6-493B-A118-568C2AE8BC6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854BC0D-7470-4EC0-95DE-84DA02728D42}"/>
              </a:ext>
            </a:extLst>
          </p:cNvPr>
          <p:cNvSpPr>
            <a:spLocks noGrp="1"/>
          </p:cNvSpPr>
          <p:nvPr>
            <p:ph type="dt" sz="half" idx="10"/>
          </p:nvPr>
        </p:nvSpPr>
        <p:spPr/>
        <p:txBody>
          <a:bodyPr/>
          <a:lstStyle/>
          <a:p>
            <a:fld id="{9EA142AA-0D60-45A3-8FEF-903D94CD79BC}" type="datetimeFigureOut">
              <a:rPr lang="en-GB" smtClean="0"/>
              <a:t>22/05/2021</a:t>
            </a:fld>
            <a:endParaRPr lang="en-GB"/>
          </a:p>
        </p:txBody>
      </p:sp>
      <p:sp>
        <p:nvSpPr>
          <p:cNvPr id="5" name="Footer Placeholder 4">
            <a:extLst>
              <a:ext uri="{FF2B5EF4-FFF2-40B4-BE49-F238E27FC236}">
                <a16:creationId xmlns:a16="http://schemas.microsoft.com/office/drawing/2014/main" id="{337296C7-7026-49A5-ADD7-D829867E038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F3F34E1-D450-4333-9D28-88028584AFAE}"/>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40334996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CF6411D-D5AA-4F23-8150-5D82D71A98A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FE89DFA-5BE5-4D68-A425-59AF337A49FD}"/>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1C9AA52-9694-4696-B573-7B1C06549510}"/>
              </a:ext>
            </a:extLst>
          </p:cNvPr>
          <p:cNvSpPr>
            <a:spLocks noGrp="1"/>
          </p:cNvSpPr>
          <p:nvPr>
            <p:ph type="dt" sz="half" idx="10"/>
          </p:nvPr>
        </p:nvSpPr>
        <p:spPr/>
        <p:txBody>
          <a:bodyPr/>
          <a:lstStyle/>
          <a:p>
            <a:fld id="{9EA142AA-0D60-45A3-8FEF-903D94CD79BC}" type="datetimeFigureOut">
              <a:rPr lang="en-GB" smtClean="0"/>
              <a:t>22/05/2021</a:t>
            </a:fld>
            <a:endParaRPr lang="en-GB"/>
          </a:p>
        </p:txBody>
      </p:sp>
      <p:sp>
        <p:nvSpPr>
          <p:cNvPr id="5" name="Footer Placeholder 4">
            <a:extLst>
              <a:ext uri="{FF2B5EF4-FFF2-40B4-BE49-F238E27FC236}">
                <a16:creationId xmlns:a16="http://schemas.microsoft.com/office/drawing/2014/main" id="{1045242F-BDB8-49B6-AC8C-34453D1E930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42CFD8C-26AD-45AC-A282-3D490C7BF51A}"/>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2451847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574FA3-B3E5-4E2B-894B-E4EF37900FA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B7453E8-A35C-4883-A603-74B17D273C0B}"/>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E96212D-D9AF-41DF-B1A1-2A3BD4191BBC}"/>
              </a:ext>
            </a:extLst>
          </p:cNvPr>
          <p:cNvSpPr>
            <a:spLocks noGrp="1"/>
          </p:cNvSpPr>
          <p:nvPr>
            <p:ph type="dt" sz="half" idx="10"/>
          </p:nvPr>
        </p:nvSpPr>
        <p:spPr/>
        <p:txBody>
          <a:bodyPr/>
          <a:lstStyle/>
          <a:p>
            <a:fld id="{9EA142AA-0D60-45A3-8FEF-903D94CD79BC}" type="datetimeFigureOut">
              <a:rPr lang="en-GB" smtClean="0"/>
              <a:t>22/05/2021</a:t>
            </a:fld>
            <a:endParaRPr lang="en-GB"/>
          </a:p>
        </p:txBody>
      </p:sp>
      <p:sp>
        <p:nvSpPr>
          <p:cNvPr id="5" name="Footer Placeholder 4">
            <a:extLst>
              <a:ext uri="{FF2B5EF4-FFF2-40B4-BE49-F238E27FC236}">
                <a16:creationId xmlns:a16="http://schemas.microsoft.com/office/drawing/2014/main" id="{C0976530-A857-4947-A485-F29F44F59FF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B592129-340A-4458-903F-A1F224E52144}"/>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7217731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3DFC7D-C8F9-49DA-947D-EEAA9A8756E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34C24E3-8569-49D4-8A18-C6B4B9E078F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C591736F-FEFE-4833-A5CC-6D68AA57CE17}"/>
              </a:ext>
            </a:extLst>
          </p:cNvPr>
          <p:cNvSpPr>
            <a:spLocks noGrp="1"/>
          </p:cNvSpPr>
          <p:nvPr>
            <p:ph type="dt" sz="half" idx="10"/>
          </p:nvPr>
        </p:nvSpPr>
        <p:spPr/>
        <p:txBody>
          <a:bodyPr/>
          <a:lstStyle/>
          <a:p>
            <a:fld id="{9EA142AA-0D60-45A3-8FEF-903D94CD79BC}" type="datetimeFigureOut">
              <a:rPr lang="en-GB" smtClean="0"/>
              <a:t>22/05/2021</a:t>
            </a:fld>
            <a:endParaRPr lang="en-GB"/>
          </a:p>
        </p:txBody>
      </p:sp>
      <p:sp>
        <p:nvSpPr>
          <p:cNvPr id="5" name="Footer Placeholder 4">
            <a:extLst>
              <a:ext uri="{FF2B5EF4-FFF2-40B4-BE49-F238E27FC236}">
                <a16:creationId xmlns:a16="http://schemas.microsoft.com/office/drawing/2014/main" id="{F55577D4-ADEA-4F4E-AEC9-D6519F6B099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43CAA6-C1C9-48CB-BB1C-97260A57684A}"/>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6234932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BF185B-1860-441C-BCF8-C8D813854AE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9198D2C-6E55-4869-8D08-527EFC5ADF38}"/>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D0F0A62-F9FE-462C-84D9-85476E21EFB4}"/>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EF1C25F-F4CB-40CF-B26B-044D345FDCDF}"/>
              </a:ext>
            </a:extLst>
          </p:cNvPr>
          <p:cNvSpPr>
            <a:spLocks noGrp="1"/>
          </p:cNvSpPr>
          <p:nvPr>
            <p:ph type="dt" sz="half" idx="10"/>
          </p:nvPr>
        </p:nvSpPr>
        <p:spPr/>
        <p:txBody>
          <a:bodyPr/>
          <a:lstStyle/>
          <a:p>
            <a:fld id="{9EA142AA-0D60-45A3-8FEF-903D94CD79BC}" type="datetimeFigureOut">
              <a:rPr lang="en-GB" smtClean="0"/>
              <a:t>22/05/2021</a:t>
            </a:fld>
            <a:endParaRPr lang="en-GB"/>
          </a:p>
        </p:txBody>
      </p:sp>
      <p:sp>
        <p:nvSpPr>
          <p:cNvPr id="6" name="Footer Placeholder 5">
            <a:extLst>
              <a:ext uri="{FF2B5EF4-FFF2-40B4-BE49-F238E27FC236}">
                <a16:creationId xmlns:a16="http://schemas.microsoft.com/office/drawing/2014/main" id="{54A3F139-A8C1-4045-9247-5B7CE87CB2C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01AF91B-DB42-44F3-8BFC-3B84D3FF43C3}"/>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20667459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9A69E-59F4-4C72-93FA-AA7ECA20B02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8F1382D-1A8A-4A20-A4FB-23023DA6165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31C59FA-0810-49C8-9D50-72EBA2423F7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160ED5B-67A9-4042-9330-8D0890B659D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9590AA8-59D8-4D94-8211-EB4F5592F80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3F8AFAF-B914-4119-A0BE-05F92AD58B96}"/>
              </a:ext>
            </a:extLst>
          </p:cNvPr>
          <p:cNvSpPr>
            <a:spLocks noGrp="1"/>
          </p:cNvSpPr>
          <p:nvPr>
            <p:ph type="dt" sz="half" idx="10"/>
          </p:nvPr>
        </p:nvSpPr>
        <p:spPr/>
        <p:txBody>
          <a:bodyPr/>
          <a:lstStyle/>
          <a:p>
            <a:fld id="{9EA142AA-0D60-45A3-8FEF-903D94CD79BC}" type="datetimeFigureOut">
              <a:rPr lang="en-GB" smtClean="0"/>
              <a:t>22/05/2021</a:t>
            </a:fld>
            <a:endParaRPr lang="en-GB"/>
          </a:p>
        </p:txBody>
      </p:sp>
      <p:sp>
        <p:nvSpPr>
          <p:cNvPr id="8" name="Footer Placeholder 7">
            <a:extLst>
              <a:ext uri="{FF2B5EF4-FFF2-40B4-BE49-F238E27FC236}">
                <a16:creationId xmlns:a16="http://schemas.microsoft.com/office/drawing/2014/main" id="{ECC12FA6-6FD7-471D-AA45-ACAEA8DD602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775F084-778E-4217-8286-D2FD98DBF9A6}"/>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41567641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419359-98A8-4E78-8EFA-F1D8988C16A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28C8E4BF-7DE6-4F35-915A-BE803E07659F}"/>
              </a:ext>
            </a:extLst>
          </p:cNvPr>
          <p:cNvSpPr>
            <a:spLocks noGrp="1"/>
          </p:cNvSpPr>
          <p:nvPr>
            <p:ph type="dt" sz="half" idx="10"/>
          </p:nvPr>
        </p:nvSpPr>
        <p:spPr/>
        <p:txBody>
          <a:bodyPr/>
          <a:lstStyle/>
          <a:p>
            <a:fld id="{9EA142AA-0D60-45A3-8FEF-903D94CD79BC}" type="datetimeFigureOut">
              <a:rPr lang="en-GB" smtClean="0"/>
              <a:t>22/05/2021</a:t>
            </a:fld>
            <a:endParaRPr lang="en-GB"/>
          </a:p>
        </p:txBody>
      </p:sp>
      <p:sp>
        <p:nvSpPr>
          <p:cNvPr id="4" name="Footer Placeholder 3">
            <a:extLst>
              <a:ext uri="{FF2B5EF4-FFF2-40B4-BE49-F238E27FC236}">
                <a16:creationId xmlns:a16="http://schemas.microsoft.com/office/drawing/2014/main" id="{C0477FB9-5F6F-43DF-B5FF-6F8D2A049B44}"/>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321F38E-4ADE-4D9F-A8B8-2CBA9508E21E}"/>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1945067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E909AA0-E37D-4E00-80CB-115BCDB8EB60}"/>
              </a:ext>
            </a:extLst>
          </p:cNvPr>
          <p:cNvSpPr>
            <a:spLocks noGrp="1"/>
          </p:cNvSpPr>
          <p:nvPr>
            <p:ph type="dt" sz="half" idx="10"/>
          </p:nvPr>
        </p:nvSpPr>
        <p:spPr/>
        <p:txBody>
          <a:bodyPr/>
          <a:lstStyle/>
          <a:p>
            <a:fld id="{9EA142AA-0D60-45A3-8FEF-903D94CD79BC}" type="datetimeFigureOut">
              <a:rPr lang="en-GB" smtClean="0"/>
              <a:t>22/05/2021</a:t>
            </a:fld>
            <a:endParaRPr lang="en-GB"/>
          </a:p>
        </p:txBody>
      </p:sp>
      <p:sp>
        <p:nvSpPr>
          <p:cNvPr id="3" name="Footer Placeholder 2">
            <a:extLst>
              <a:ext uri="{FF2B5EF4-FFF2-40B4-BE49-F238E27FC236}">
                <a16:creationId xmlns:a16="http://schemas.microsoft.com/office/drawing/2014/main" id="{E0AA6534-012B-4538-84C2-9945E4FE7FC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776E2184-4728-47C8-BD06-0CF24DAFA2DD}"/>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2790002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C174B-F7D8-4CD5-B15A-3C6A9D08D6C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3F96B84-55A6-42F3-A2CB-6FC9FED0935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861669F-B752-4B49-9010-0570A656AF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9C711A5-E150-4BBB-BBA6-7F4D8F17FE92}"/>
              </a:ext>
            </a:extLst>
          </p:cNvPr>
          <p:cNvSpPr>
            <a:spLocks noGrp="1"/>
          </p:cNvSpPr>
          <p:nvPr>
            <p:ph type="dt" sz="half" idx="10"/>
          </p:nvPr>
        </p:nvSpPr>
        <p:spPr/>
        <p:txBody>
          <a:bodyPr/>
          <a:lstStyle/>
          <a:p>
            <a:fld id="{9EA142AA-0D60-45A3-8FEF-903D94CD79BC}" type="datetimeFigureOut">
              <a:rPr lang="en-GB" smtClean="0"/>
              <a:t>22/05/2021</a:t>
            </a:fld>
            <a:endParaRPr lang="en-GB"/>
          </a:p>
        </p:txBody>
      </p:sp>
      <p:sp>
        <p:nvSpPr>
          <p:cNvPr id="6" name="Footer Placeholder 5">
            <a:extLst>
              <a:ext uri="{FF2B5EF4-FFF2-40B4-BE49-F238E27FC236}">
                <a16:creationId xmlns:a16="http://schemas.microsoft.com/office/drawing/2014/main" id="{947997F4-2BA5-4566-AFF4-17D000D24F4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DD95515-98C5-4794-8702-E61E80FE5634}"/>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1911767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358085-C58F-404D-8EAB-7FEEC8C4160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3EBA52D-9BD2-4954-BB27-F4DBD59A883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595AB60-C70D-4AB1-AF3C-967F77DD61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0B21061-32A8-44BD-98A6-A9450E92D9C4}"/>
              </a:ext>
            </a:extLst>
          </p:cNvPr>
          <p:cNvSpPr>
            <a:spLocks noGrp="1"/>
          </p:cNvSpPr>
          <p:nvPr>
            <p:ph type="dt" sz="half" idx="10"/>
          </p:nvPr>
        </p:nvSpPr>
        <p:spPr/>
        <p:txBody>
          <a:bodyPr/>
          <a:lstStyle/>
          <a:p>
            <a:fld id="{9EA142AA-0D60-45A3-8FEF-903D94CD79BC}" type="datetimeFigureOut">
              <a:rPr lang="en-GB" smtClean="0"/>
              <a:t>22/05/2021</a:t>
            </a:fld>
            <a:endParaRPr lang="en-GB"/>
          </a:p>
        </p:txBody>
      </p:sp>
      <p:sp>
        <p:nvSpPr>
          <p:cNvPr id="6" name="Footer Placeholder 5">
            <a:extLst>
              <a:ext uri="{FF2B5EF4-FFF2-40B4-BE49-F238E27FC236}">
                <a16:creationId xmlns:a16="http://schemas.microsoft.com/office/drawing/2014/main" id="{AFDE7293-2E64-4338-9866-F09250F2E04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D7599BE-37C4-4C6F-AF27-614A72CCEFB3}"/>
              </a:ext>
            </a:extLst>
          </p:cNvPr>
          <p:cNvSpPr>
            <a:spLocks noGrp="1"/>
          </p:cNvSpPr>
          <p:nvPr>
            <p:ph type="sldNum" sz="quarter" idx="12"/>
          </p:nvPr>
        </p:nvSpPr>
        <p:spPr/>
        <p:txBody>
          <a:bodyPr/>
          <a:lstStyle/>
          <a:p>
            <a:fld id="{0625E377-7967-4AE2-B28D-C6B9C8EB0E00}" type="slidenum">
              <a:rPr lang="en-GB" smtClean="0"/>
              <a:t>‹#›</a:t>
            </a:fld>
            <a:endParaRPr lang="en-GB"/>
          </a:p>
        </p:txBody>
      </p:sp>
    </p:spTree>
    <p:extLst>
      <p:ext uri="{BB962C8B-B14F-4D97-AF65-F5344CB8AC3E}">
        <p14:creationId xmlns:p14="http://schemas.microsoft.com/office/powerpoint/2010/main" val="17754626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ED0C66F-271F-48CA-8688-142FFF54FD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4CCBF81-205B-450F-9BBF-B9C0603E8DF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7F0DB51-44DE-40B6-8B37-02D459E2F7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A142AA-0D60-45A3-8FEF-903D94CD79BC}" type="datetimeFigureOut">
              <a:rPr lang="en-GB" smtClean="0"/>
              <a:t>22/05/2021</a:t>
            </a:fld>
            <a:endParaRPr lang="en-GB"/>
          </a:p>
        </p:txBody>
      </p:sp>
      <p:sp>
        <p:nvSpPr>
          <p:cNvPr id="5" name="Footer Placeholder 4">
            <a:extLst>
              <a:ext uri="{FF2B5EF4-FFF2-40B4-BE49-F238E27FC236}">
                <a16:creationId xmlns:a16="http://schemas.microsoft.com/office/drawing/2014/main" id="{3112E1C1-D826-422F-BAE3-396E07E0E4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DA60071-3095-47AB-940E-F2D814E4396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25E377-7967-4AE2-B28D-C6B9C8EB0E00}" type="slidenum">
              <a:rPr lang="en-GB" smtClean="0"/>
              <a:t>‹#›</a:t>
            </a:fld>
            <a:endParaRPr lang="en-GB"/>
          </a:p>
        </p:txBody>
      </p:sp>
    </p:spTree>
    <p:extLst>
      <p:ext uri="{BB962C8B-B14F-4D97-AF65-F5344CB8AC3E}">
        <p14:creationId xmlns:p14="http://schemas.microsoft.com/office/powerpoint/2010/main" val="42133225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mp"/><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F8621194-12BB-4685-856E-302ABCD30C09}"/>
              </a:ext>
            </a:extLst>
          </p:cNvPr>
          <p:cNvGraphicFramePr>
            <a:graphicFrameLocks noGrp="1"/>
          </p:cNvGraphicFramePr>
          <p:nvPr>
            <p:extLst>
              <p:ext uri="{D42A27DB-BD31-4B8C-83A1-F6EECF244321}">
                <p14:modId xmlns:p14="http://schemas.microsoft.com/office/powerpoint/2010/main" val="2557208707"/>
              </p:ext>
            </p:extLst>
          </p:nvPr>
        </p:nvGraphicFramePr>
        <p:xfrm>
          <a:off x="3639406" y="96814"/>
          <a:ext cx="8402403" cy="2924682"/>
        </p:xfrm>
        <a:graphic>
          <a:graphicData uri="http://schemas.openxmlformats.org/drawingml/2006/table">
            <a:tbl>
              <a:tblPr firstRow="1" bandRow="1">
                <a:tableStyleId>{5C22544A-7EE6-4342-B048-85BDC9FD1C3A}</a:tableStyleId>
              </a:tblPr>
              <a:tblGrid>
                <a:gridCol w="8402403">
                  <a:extLst>
                    <a:ext uri="{9D8B030D-6E8A-4147-A177-3AD203B41FA5}">
                      <a16:colId xmlns:a16="http://schemas.microsoft.com/office/drawing/2014/main" val="3083992164"/>
                    </a:ext>
                  </a:extLst>
                </a:gridCol>
              </a:tblGrid>
              <a:tr h="377096">
                <a:tc>
                  <a:txBody>
                    <a:bodyPr/>
                    <a:lstStyle/>
                    <a:p>
                      <a:r>
                        <a:rPr lang="en-GB" b="0" dirty="0">
                          <a:latin typeface="Tw Cen MT" panose="020B0602020104020603" pitchFamily="34" charset="0"/>
                        </a:rPr>
                        <a:t>Domain Name System (DNS):</a:t>
                      </a:r>
                    </a:p>
                  </a:txBody>
                  <a:tcPr/>
                </a:tc>
                <a:extLst>
                  <a:ext uri="{0D108BD9-81ED-4DB2-BD59-A6C34878D82A}">
                    <a16:rowId xmlns:a16="http://schemas.microsoft.com/office/drawing/2014/main" val="147841249"/>
                  </a:ext>
                </a:extLst>
              </a:tr>
              <a:tr h="2547586">
                <a:tc>
                  <a:txBody>
                    <a:bodyPr/>
                    <a:lstStyle/>
                    <a:p>
                      <a:endParaRPr lang="en-GB" b="0" dirty="0">
                        <a:latin typeface="Tw Cen MT" panose="020B0602020104020603" pitchFamily="34" charset="0"/>
                      </a:endParaRPr>
                    </a:p>
                    <a:p>
                      <a:endParaRPr lang="en-GB" b="0" dirty="0">
                        <a:latin typeface="Tw Cen MT" panose="020B0602020104020603" pitchFamily="34" charset="0"/>
                      </a:endParaRPr>
                    </a:p>
                    <a:p>
                      <a:endParaRPr lang="en-GB" b="0" dirty="0">
                        <a:latin typeface="Tw Cen MT" panose="020B0602020104020603" pitchFamily="34" charset="0"/>
                      </a:endParaRPr>
                    </a:p>
                    <a:p>
                      <a:endParaRPr lang="en-GB" b="0" dirty="0">
                        <a:latin typeface="Tw Cen MT" panose="020B0602020104020603" pitchFamily="34" charset="0"/>
                      </a:endParaRPr>
                    </a:p>
                    <a:p>
                      <a:endParaRPr lang="en-GB" b="0" dirty="0">
                        <a:latin typeface="Tw Cen MT" panose="020B0602020104020603" pitchFamily="34" charset="0"/>
                      </a:endParaRPr>
                    </a:p>
                    <a:p>
                      <a:endParaRPr lang="en-GB" b="0" dirty="0">
                        <a:latin typeface="Tw Cen MT" panose="020B0602020104020603" pitchFamily="34" charset="0"/>
                      </a:endParaRPr>
                    </a:p>
                  </a:txBody>
                  <a:tcPr/>
                </a:tc>
                <a:extLst>
                  <a:ext uri="{0D108BD9-81ED-4DB2-BD59-A6C34878D82A}">
                    <a16:rowId xmlns:a16="http://schemas.microsoft.com/office/drawing/2014/main" val="2806814186"/>
                  </a:ext>
                </a:extLst>
              </a:tr>
            </a:tbl>
          </a:graphicData>
        </a:graphic>
      </p:graphicFrame>
      <p:sp>
        <p:nvSpPr>
          <p:cNvPr id="7" name="Rectangle 6">
            <a:extLst>
              <a:ext uri="{FF2B5EF4-FFF2-40B4-BE49-F238E27FC236}">
                <a16:creationId xmlns:a16="http://schemas.microsoft.com/office/drawing/2014/main" id="{5C95892C-CA6A-4BB1-880D-65F175763901}"/>
              </a:ext>
            </a:extLst>
          </p:cNvPr>
          <p:cNvSpPr/>
          <p:nvPr/>
        </p:nvSpPr>
        <p:spPr>
          <a:xfrm>
            <a:off x="5432357" y="560924"/>
            <a:ext cx="1742662" cy="106087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rgbClr val="0070C0"/>
                </a:solidFill>
                <a:latin typeface="Tw Cen MT" panose="020B0602020104020603" pitchFamily="34" charset="0"/>
              </a:rPr>
              <a:t>Step 1:</a:t>
            </a:r>
          </a:p>
          <a:p>
            <a:r>
              <a:rPr lang="en-GB" sz="1600" dirty="0">
                <a:solidFill>
                  <a:schemeClr val="tx1"/>
                </a:solidFill>
                <a:latin typeface="Tw Cen MT" panose="020B0602020104020603" pitchFamily="34" charset="0"/>
              </a:rPr>
              <a:t>User enters the domain name into the web browser.</a:t>
            </a:r>
          </a:p>
        </p:txBody>
      </p:sp>
      <p:graphicFrame>
        <p:nvGraphicFramePr>
          <p:cNvPr id="11" name="Table 10">
            <a:extLst>
              <a:ext uri="{FF2B5EF4-FFF2-40B4-BE49-F238E27FC236}">
                <a16:creationId xmlns:a16="http://schemas.microsoft.com/office/drawing/2014/main" id="{1D425908-DDAF-4A2A-8219-FBA6422BB746}"/>
              </a:ext>
            </a:extLst>
          </p:cNvPr>
          <p:cNvGraphicFramePr>
            <a:graphicFrameLocks noGrp="1"/>
          </p:cNvGraphicFramePr>
          <p:nvPr>
            <p:extLst>
              <p:ext uri="{D42A27DB-BD31-4B8C-83A1-F6EECF244321}">
                <p14:modId xmlns:p14="http://schemas.microsoft.com/office/powerpoint/2010/main" val="2110769041"/>
              </p:ext>
            </p:extLst>
          </p:nvPr>
        </p:nvGraphicFramePr>
        <p:xfrm>
          <a:off x="150191" y="96814"/>
          <a:ext cx="3308626" cy="365760"/>
        </p:xfrm>
        <a:graphic>
          <a:graphicData uri="http://schemas.openxmlformats.org/drawingml/2006/table">
            <a:tbl>
              <a:tblPr firstRow="1" bandRow="1">
                <a:tableStyleId>{5C22544A-7EE6-4342-B048-85BDC9FD1C3A}</a:tableStyleId>
              </a:tblPr>
              <a:tblGrid>
                <a:gridCol w="3308626">
                  <a:extLst>
                    <a:ext uri="{9D8B030D-6E8A-4147-A177-3AD203B41FA5}">
                      <a16:colId xmlns:a16="http://schemas.microsoft.com/office/drawing/2014/main" val="1413387079"/>
                    </a:ext>
                  </a:extLst>
                </a:gridCol>
              </a:tblGrid>
              <a:tr h="340508">
                <a:tc>
                  <a:txBody>
                    <a:bodyPr/>
                    <a:lstStyle/>
                    <a:p>
                      <a:r>
                        <a:rPr lang="en-GB" dirty="0">
                          <a:solidFill>
                            <a:schemeClr val="bg1"/>
                          </a:solidFill>
                          <a:latin typeface="Tw Cen MT" panose="020B0602020104020603" pitchFamily="34" charset="0"/>
                        </a:rPr>
                        <a:t>DT11: The Internet</a:t>
                      </a:r>
                    </a:p>
                  </a:txBody>
                  <a:tcPr>
                    <a:solidFill>
                      <a:srgbClr val="FF0000"/>
                    </a:solidFill>
                  </a:tcPr>
                </a:tc>
                <a:extLst>
                  <a:ext uri="{0D108BD9-81ED-4DB2-BD59-A6C34878D82A}">
                    <a16:rowId xmlns:a16="http://schemas.microsoft.com/office/drawing/2014/main" val="2216127337"/>
                  </a:ext>
                </a:extLst>
              </a:tr>
            </a:tbl>
          </a:graphicData>
        </a:graphic>
      </p:graphicFrame>
      <p:graphicFrame>
        <p:nvGraphicFramePr>
          <p:cNvPr id="12" name="Table 11">
            <a:extLst>
              <a:ext uri="{FF2B5EF4-FFF2-40B4-BE49-F238E27FC236}">
                <a16:creationId xmlns:a16="http://schemas.microsoft.com/office/drawing/2014/main" id="{C55E8C8F-AE8D-402E-BA4F-693D46D66D37}"/>
              </a:ext>
            </a:extLst>
          </p:cNvPr>
          <p:cNvGraphicFramePr>
            <a:graphicFrameLocks noGrp="1"/>
          </p:cNvGraphicFramePr>
          <p:nvPr>
            <p:extLst>
              <p:ext uri="{D42A27DB-BD31-4B8C-83A1-F6EECF244321}">
                <p14:modId xmlns:p14="http://schemas.microsoft.com/office/powerpoint/2010/main" val="2284145068"/>
              </p:ext>
            </p:extLst>
          </p:nvPr>
        </p:nvGraphicFramePr>
        <p:xfrm>
          <a:off x="5660888" y="3090675"/>
          <a:ext cx="6380921" cy="3689160"/>
        </p:xfrm>
        <a:graphic>
          <a:graphicData uri="http://schemas.openxmlformats.org/drawingml/2006/table">
            <a:tbl>
              <a:tblPr firstRow="1" bandRow="1">
                <a:tableStyleId>{5C22544A-7EE6-4342-B048-85BDC9FD1C3A}</a:tableStyleId>
              </a:tblPr>
              <a:tblGrid>
                <a:gridCol w="6380921">
                  <a:extLst>
                    <a:ext uri="{9D8B030D-6E8A-4147-A177-3AD203B41FA5}">
                      <a16:colId xmlns:a16="http://schemas.microsoft.com/office/drawing/2014/main" val="1972610003"/>
                    </a:ext>
                  </a:extLst>
                </a:gridCol>
              </a:tblGrid>
              <a:tr h="381639">
                <a:tc>
                  <a:txBody>
                    <a:bodyPr/>
                    <a:lstStyle/>
                    <a:p>
                      <a:r>
                        <a:rPr lang="en-GB" sz="1800" b="0" dirty="0">
                          <a:solidFill>
                            <a:schemeClr val="bg1"/>
                          </a:solidFill>
                          <a:latin typeface="Tw Cen MT" panose="020B0602020104020603" pitchFamily="34" charset="0"/>
                        </a:rPr>
                        <a:t>URL Address</a:t>
                      </a:r>
                    </a:p>
                  </a:txBody>
                  <a:tcPr>
                    <a:solidFill>
                      <a:schemeClr val="accent6">
                        <a:lumMod val="75000"/>
                      </a:schemeClr>
                    </a:solidFill>
                  </a:tcPr>
                </a:tc>
                <a:extLst>
                  <a:ext uri="{0D108BD9-81ED-4DB2-BD59-A6C34878D82A}">
                    <a16:rowId xmlns:a16="http://schemas.microsoft.com/office/drawing/2014/main" val="3864680283"/>
                  </a:ext>
                </a:extLst>
              </a:tr>
              <a:tr h="3307521">
                <a:tc>
                  <a:txBody>
                    <a:bodyPr/>
                    <a:lstStyle/>
                    <a:p>
                      <a:pPr marL="0" indent="0">
                        <a:buFont typeface="Arial" panose="020B0604020202020204" pitchFamily="34" charset="0"/>
                        <a:buNone/>
                      </a:pPr>
                      <a:endParaRPr lang="en-GB" sz="1600" dirty="0">
                        <a:latin typeface="Tw Cen MT" panose="020B0602020104020603" pitchFamily="34" charset="0"/>
                      </a:endParaRPr>
                    </a:p>
                    <a:p>
                      <a:pPr marL="0" indent="0">
                        <a:buFont typeface="Arial" panose="020B0604020202020204" pitchFamily="34" charset="0"/>
                        <a:buNone/>
                      </a:pPr>
                      <a:endParaRPr lang="en-GB" sz="1600" dirty="0">
                        <a:latin typeface="Tw Cen MT" panose="020B0602020104020603" pitchFamily="34" charset="0"/>
                      </a:endParaRPr>
                    </a:p>
                    <a:p>
                      <a:pPr marL="0" indent="0">
                        <a:buFont typeface="Arial" panose="020B0604020202020204" pitchFamily="34" charset="0"/>
                        <a:buNone/>
                      </a:pPr>
                      <a:endParaRPr lang="en-GB" sz="1600" dirty="0">
                        <a:latin typeface="Tw Cen MT" panose="020B0602020104020603" pitchFamily="34" charset="0"/>
                      </a:endParaRPr>
                    </a:p>
                    <a:p>
                      <a:pPr marL="0" indent="0">
                        <a:buFont typeface="Arial" panose="020B0604020202020204" pitchFamily="34" charset="0"/>
                        <a:buNone/>
                      </a:pPr>
                      <a:endParaRPr lang="en-GB" sz="1600" dirty="0">
                        <a:latin typeface="Tw Cen MT" panose="020B0602020104020603" pitchFamily="34" charset="0"/>
                      </a:endParaRPr>
                    </a:p>
                    <a:p>
                      <a:pPr marL="0" indent="0">
                        <a:buFont typeface="Arial" panose="020B0604020202020204" pitchFamily="34" charset="0"/>
                        <a:buNone/>
                      </a:pPr>
                      <a:endParaRPr lang="en-GB" sz="1600" dirty="0">
                        <a:latin typeface="Tw Cen MT" panose="020B0602020104020603" pitchFamily="34" charset="0"/>
                      </a:endParaRPr>
                    </a:p>
                    <a:p>
                      <a:pPr marL="0" indent="0">
                        <a:buFont typeface="Arial" panose="020B0604020202020204" pitchFamily="34" charset="0"/>
                        <a:buNone/>
                      </a:pPr>
                      <a:endParaRPr lang="en-GB" sz="1600" dirty="0">
                        <a:latin typeface="Tw Cen MT" panose="020B0602020104020603" pitchFamily="34" charset="0"/>
                      </a:endParaRPr>
                    </a:p>
                    <a:p>
                      <a:pPr marL="0" indent="0">
                        <a:buFont typeface="Arial" panose="020B0604020202020204" pitchFamily="34" charset="0"/>
                        <a:buNone/>
                      </a:pPr>
                      <a:endParaRPr lang="en-GB" sz="1600" dirty="0">
                        <a:latin typeface="Tw Cen MT" panose="020B0602020104020603" pitchFamily="34" charset="0"/>
                      </a:endParaRPr>
                    </a:p>
                    <a:p>
                      <a:pPr marL="0" indent="0">
                        <a:buFont typeface="Arial" panose="020B0604020202020204" pitchFamily="34" charset="0"/>
                        <a:buNone/>
                      </a:pPr>
                      <a:endParaRPr lang="en-GB" sz="1600" dirty="0">
                        <a:latin typeface="Tw Cen MT" panose="020B0602020104020603" pitchFamily="34" charset="0"/>
                      </a:endParaRPr>
                    </a:p>
                    <a:p>
                      <a:pPr marL="0" indent="0">
                        <a:buFont typeface="Arial" panose="020B0604020202020204" pitchFamily="34" charset="0"/>
                        <a:buNone/>
                      </a:pPr>
                      <a:endParaRPr lang="en-GB" sz="1600" dirty="0">
                        <a:latin typeface="Tw Cen MT" panose="020B0602020104020603" pitchFamily="34" charset="0"/>
                      </a:endParaRPr>
                    </a:p>
                    <a:p>
                      <a:pPr marL="0" indent="0">
                        <a:buFont typeface="Arial" panose="020B0604020202020204" pitchFamily="34" charset="0"/>
                        <a:buNone/>
                      </a:pPr>
                      <a:endParaRPr lang="en-GB" sz="1600" dirty="0">
                        <a:latin typeface="Tw Cen MT" panose="020B0602020104020603" pitchFamily="34" charset="0"/>
                      </a:endParaRPr>
                    </a:p>
                    <a:p>
                      <a:pPr marL="0" indent="0">
                        <a:buFont typeface="Arial" panose="020B0604020202020204" pitchFamily="34" charset="0"/>
                        <a:buNone/>
                      </a:pPr>
                      <a:endParaRPr lang="en-GB" sz="1600" dirty="0">
                        <a:latin typeface="Tw Cen MT" panose="020B0602020104020603" pitchFamily="34" charset="0"/>
                      </a:endParaRPr>
                    </a:p>
                    <a:p>
                      <a:pPr marL="0" indent="0">
                        <a:buFont typeface="Arial" panose="020B0604020202020204" pitchFamily="34" charset="0"/>
                        <a:buNone/>
                      </a:pPr>
                      <a:endParaRPr lang="en-GB" sz="1600" dirty="0">
                        <a:latin typeface="Tw Cen MT" panose="020B0602020104020603" pitchFamily="34" charset="0"/>
                      </a:endParaRPr>
                    </a:p>
                  </a:txBody>
                  <a:tcPr>
                    <a:solidFill>
                      <a:schemeClr val="accent6">
                        <a:lumMod val="20000"/>
                        <a:lumOff val="80000"/>
                      </a:schemeClr>
                    </a:solidFill>
                  </a:tcPr>
                </a:tc>
                <a:extLst>
                  <a:ext uri="{0D108BD9-81ED-4DB2-BD59-A6C34878D82A}">
                    <a16:rowId xmlns:a16="http://schemas.microsoft.com/office/drawing/2014/main" val="3473486398"/>
                  </a:ext>
                </a:extLst>
              </a:tr>
            </a:tbl>
          </a:graphicData>
        </a:graphic>
      </p:graphicFrame>
      <p:graphicFrame>
        <p:nvGraphicFramePr>
          <p:cNvPr id="24" name="Table 23">
            <a:extLst>
              <a:ext uri="{FF2B5EF4-FFF2-40B4-BE49-F238E27FC236}">
                <a16:creationId xmlns:a16="http://schemas.microsoft.com/office/drawing/2014/main" id="{6D6774CB-A583-4475-B3D4-EE06E9FF9C8E}"/>
              </a:ext>
            </a:extLst>
          </p:cNvPr>
          <p:cNvGraphicFramePr>
            <a:graphicFrameLocks noGrp="1"/>
          </p:cNvGraphicFramePr>
          <p:nvPr>
            <p:extLst>
              <p:ext uri="{D42A27DB-BD31-4B8C-83A1-F6EECF244321}">
                <p14:modId xmlns:p14="http://schemas.microsoft.com/office/powerpoint/2010/main" val="1992315645"/>
              </p:ext>
            </p:extLst>
          </p:nvPr>
        </p:nvGraphicFramePr>
        <p:xfrm>
          <a:off x="150191" y="488070"/>
          <a:ext cx="3308626" cy="2533426"/>
        </p:xfrm>
        <a:graphic>
          <a:graphicData uri="http://schemas.openxmlformats.org/drawingml/2006/table">
            <a:tbl>
              <a:tblPr firstRow="1" bandRow="1">
                <a:tableStyleId>{5C22544A-7EE6-4342-B048-85BDC9FD1C3A}</a:tableStyleId>
              </a:tblPr>
              <a:tblGrid>
                <a:gridCol w="3308626">
                  <a:extLst>
                    <a:ext uri="{9D8B030D-6E8A-4147-A177-3AD203B41FA5}">
                      <a16:colId xmlns:a16="http://schemas.microsoft.com/office/drawing/2014/main" val="2591224229"/>
                    </a:ext>
                  </a:extLst>
                </a:gridCol>
              </a:tblGrid>
              <a:tr h="408513">
                <a:tc>
                  <a:txBody>
                    <a:bodyPr/>
                    <a:lstStyle/>
                    <a:p>
                      <a:r>
                        <a:rPr lang="en-GB" b="0" dirty="0">
                          <a:latin typeface="Tw Cen MT" panose="020B0602020104020603" pitchFamily="34" charset="0"/>
                        </a:rPr>
                        <a:t>What is the internet?</a:t>
                      </a:r>
                    </a:p>
                  </a:txBody>
                  <a:tcPr>
                    <a:solidFill>
                      <a:schemeClr val="accent2"/>
                    </a:solidFill>
                  </a:tcPr>
                </a:tc>
                <a:extLst>
                  <a:ext uri="{0D108BD9-81ED-4DB2-BD59-A6C34878D82A}">
                    <a16:rowId xmlns:a16="http://schemas.microsoft.com/office/drawing/2014/main" val="3010811832"/>
                  </a:ext>
                </a:extLst>
              </a:tr>
              <a:tr h="2124913">
                <a:tc>
                  <a:txBody>
                    <a:bodyPr/>
                    <a:lstStyle/>
                    <a:p>
                      <a:r>
                        <a:rPr lang="en-GB" sz="1600" dirty="0">
                          <a:latin typeface="Tw Cen MT" panose="020B0602020104020603" pitchFamily="34" charset="0"/>
                        </a:rPr>
                        <a:t>The Internet is a global network of networks while the Web, also referred formally as World Wide Web (www) is collection of information which is accessed via the Internet. The internet is an example of a WAN (Wide Area Network)</a:t>
                      </a:r>
                    </a:p>
                  </a:txBody>
                  <a:tcPr>
                    <a:solidFill>
                      <a:schemeClr val="accent2">
                        <a:lumMod val="40000"/>
                        <a:lumOff val="60000"/>
                      </a:schemeClr>
                    </a:solidFill>
                  </a:tcPr>
                </a:tc>
                <a:extLst>
                  <a:ext uri="{0D108BD9-81ED-4DB2-BD59-A6C34878D82A}">
                    <a16:rowId xmlns:a16="http://schemas.microsoft.com/office/drawing/2014/main" val="2193625941"/>
                  </a:ext>
                </a:extLst>
              </a:tr>
            </a:tbl>
          </a:graphicData>
        </a:graphic>
      </p:graphicFrame>
      <p:sp>
        <p:nvSpPr>
          <p:cNvPr id="22" name="Rectangle 21">
            <a:extLst>
              <a:ext uri="{FF2B5EF4-FFF2-40B4-BE49-F238E27FC236}">
                <a16:creationId xmlns:a16="http://schemas.microsoft.com/office/drawing/2014/main" id="{1A1EAFC0-F5D5-4E24-8E56-7737FF4DCE87}"/>
              </a:ext>
            </a:extLst>
          </p:cNvPr>
          <p:cNvSpPr/>
          <p:nvPr/>
        </p:nvSpPr>
        <p:spPr>
          <a:xfrm>
            <a:off x="7474642" y="547990"/>
            <a:ext cx="1875236" cy="107381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rgbClr val="0070C0"/>
                </a:solidFill>
                <a:latin typeface="Tw Cen MT" panose="020B0602020104020603" pitchFamily="34" charset="0"/>
              </a:rPr>
              <a:t>Step 2:</a:t>
            </a:r>
          </a:p>
          <a:p>
            <a:r>
              <a:rPr lang="en-GB" sz="1600" dirty="0">
                <a:solidFill>
                  <a:schemeClr val="tx1"/>
                </a:solidFill>
                <a:latin typeface="Tw Cen MT" panose="020B0602020104020603" pitchFamily="34" charset="0"/>
              </a:rPr>
              <a:t>Client contacts DNS to find domain name.</a:t>
            </a:r>
          </a:p>
        </p:txBody>
      </p:sp>
      <p:sp>
        <p:nvSpPr>
          <p:cNvPr id="5" name="Arrow: Right 4">
            <a:extLst>
              <a:ext uri="{FF2B5EF4-FFF2-40B4-BE49-F238E27FC236}">
                <a16:creationId xmlns:a16="http://schemas.microsoft.com/office/drawing/2014/main" id="{1C2716B3-61F7-4D11-A20D-8320225160AC}"/>
              </a:ext>
            </a:extLst>
          </p:cNvPr>
          <p:cNvSpPr/>
          <p:nvPr/>
        </p:nvSpPr>
        <p:spPr>
          <a:xfrm>
            <a:off x="7175019" y="855551"/>
            <a:ext cx="281882" cy="2994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Rectangle 25">
            <a:extLst>
              <a:ext uri="{FF2B5EF4-FFF2-40B4-BE49-F238E27FC236}">
                <a16:creationId xmlns:a16="http://schemas.microsoft.com/office/drawing/2014/main" id="{FDBE49C7-0002-473A-AE58-4B98C364EAB4}"/>
              </a:ext>
            </a:extLst>
          </p:cNvPr>
          <p:cNvSpPr/>
          <p:nvPr/>
        </p:nvSpPr>
        <p:spPr>
          <a:xfrm>
            <a:off x="9631761" y="524479"/>
            <a:ext cx="2316420" cy="107380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rgbClr val="0070C0"/>
                </a:solidFill>
                <a:latin typeface="Tw Cen MT" panose="020B0602020104020603" pitchFamily="34" charset="0"/>
              </a:rPr>
              <a:t>Step 3:</a:t>
            </a:r>
          </a:p>
          <a:p>
            <a:r>
              <a:rPr lang="en-GB" sz="1600" dirty="0">
                <a:solidFill>
                  <a:schemeClr val="tx1"/>
                </a:solidFill>
                <a:latin typeface="Tw Cen MT" panose="020B0602020104020603" pitchFamily="34" charset="0"/>
              </a:rPr>
              <a:t>If the domain name doesn’t exist, it will try a second server.</a:t>
            </a:r>
          </a:p>
          <a:p>
            <a:endParaRPr lang="en-GB" sz="1600" dirty="0">
              <a:solidFill>
                <a:schemeClr val="tx1"/>
              </a:solidFill>
              <a:latin typeface="Tw Cen MT" panose="020B0602020104020603" pitchFamily="34" charset="0"/>
            </a:endParaRPr>
          </a:p>
        </p:txBody>
      </p:sp>
      <p:sp>
        <p:nvSpPr>
          <p:cNvPr id="28" name="Rectangle 27">
            <a:extLst>
              <a:ext uri="{FF2B5EF4-FFF2-40B4-BE49-F238E27FC236}">
                <a16:creationId xmlns:a16="http://schemas.microsoft.com/office/drawing/2014/main" id="{9CAFCDEB-6D68-4017-9C2F-DB31E7B31521}"/>
              </a:ext>
            </a:extLst>
          </p:cNvPr>
          <p:cNvSpPr/>
          <p:nvPr/>
        </p:nvSpPr>
        <p:spPr>
          <a:xfrm>
            <a:off x="9624892" y="1826782"/>
            <a:ext cx="2316420" cy="107380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rgbClr val="0070C0"/>
                </a:solidFill>
                <a:latin typeface="Tw Cen MT" panose="020B0602020104020603" pitchFamily="34" charset="0"/>
              </a:rPr>
              <a:t>Step 4:</a:t>
            </a:r>
          </a:p>
          <a:p>
            <a:r>
              <a:rPr lang="en-GB" sz="1600" dirty="0">
                <a:solidFill>
                  <a:schemeClr val="tx1"/>
                </a:solidFill>
                <a:latin typeface="Tw Cen MT" panose="020B0602020104020603" pitchFamily="34" charset="0"/>
              </a:rPr>
              <a:t>The second server finds the domain name and returns to first server. </a:t>
            </a:r>
          </a:p>
        </p:txBody>
      </p:sp>
      <p:sp>
        <p:nvSpPr>
          <p:cNvPr id="29" name="Arrow: Right 28">
            <a:extLst>
              <a:ext uri="{FF2B5EF4-FFF2-40B4-BE49-F238E27FC236}">
                <a16:creationId xmlns:a16="http://schemas.microsoft.com/office/drawing/2014/main" id="{89413DA2-FAE0-4788-B752-3141FEB36225}"/>
              </a:ext>
            </a:extLst>
          </p:cNvPr>
          <p:cNvSpPr/>
          <p:nvPr/>
        </p:nvSpPr>
        <p:spPr>
          <a:xfrm>
            <a:off x="9349878" y="855551"/>
            <a:ext cx="281882" cy="2994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Arrow: Right 29">
            <a:extLst>
              <a:ext uri="{FF2B5EF4-FFF2-40B4-BE49-F238E27FC236}">
                <a16:creationId xmlns:a16="http://schemas.microsoft.com/office/drawing/2014/main" id="{C7AEB8A6-35F0-41E4-954F-AEC2839BA94D}"/>
              </a:ext>
            </a:extLst>
          </p:cNvPr>
          <p:cNvSpPr/>
          <p:nvPr/>
        </p:nvSpPr>
        <p:spPr>
          <a:xfrm rot="10800000">
            <a:off x="9310464" y="2101924"/>
            <a:ext cx="281882" cy="2994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extLst>
              <a:ext uri="{FF2B5EF4-FFF2-40B4-BE49-F238E27FC236}">
                <a16:creationId xmlns:a16="http://schemas.microsoft.com/office/drawing/2014/main" id="{BD5121E2-E4F7-466C-B5E4-B43989D4369C}"/>
              </a:ext>
            </a:extLst>
          </p:cNvPr>
          <p:cNvSpPr/>
          <p:nvPr/>
        </p:nvSpPr>
        <p:spPr>
          <a:xfrm>
            <a:off x="7481953" y="1808139"/>
            <a:ext cx="1850183" cy="109990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rgbClr val="0070C0"/>
                </a:solidFill>
                <a:latin typeface="Tw Cen MT" panose="020B0602020104020603" pitchFamily="34" charset="0"/>
              </a:rPr>
              <a:t>Step 5:</a:t>
            </a:r>
          </a:p>
          <a:p>
            <a:r>
              <a:rPr lang="en-GB" sz="1600" dirty="0">
                <a:solidFill>
                  <a:schemeClr val="tx1"/>
                </a:solidFill>
                <a:latin typeface="Tw Cen MT" panose="020B0602020104020603" pitchFamily="34" charset="0"/>
              </a:rPr>
              <a:t>The server returns the IP address to client.</a:t>
            </a:r>
          </a:p>
        </p:txBody>
      </p:sp>
      <p:sp>
        <p:nvSpPr>
          <p:cNvPr id="32" name="Arrow: Right 31">
            <a:extLst>
              <a:ext uri="{FF2B5EF4-FFF2-40B4-BE49-F238E27FC236}">
                <a16:creationId xmlns:a16="http://schemas.microsoft.com/office/drawing/2014/main" id="{00009A58-BD15-47ED-BB54-F6F75A994167}"/>
              </a:ext>
            </a:extLst>
          </p:cNvPr>
          <p:cNvSpPr/>
          <p:nvPr/>
        </p:nvSpPr>
        <p:spPr>
          <a:xfrm rot="5400000">
            <a:off x="10728748" y="1603701"/>
            <a:ext cx="281882" cy="2994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3816FF88-FCEA-4A90-A24A-A1CA63C95FAC}"/>
              </a:ext>
            </a:extLst>
          </p:cNvPr>
          <p:cNvSpPr/>
          <p:nvPr/>
        </p:nvSpPr>
        <p:spPr>
          <a:xfrm>
            <a:off x="5414616" y="1782046"/>
            <a:ext cx="1742662" cy="112599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rgbClr val="0070C0"/>
                </a:solidFill>
                <a:latin typeface="Tw Cen MT" panose="020B0602020104020603" pitchFamily="34" charset="0"/>
              </a:rPr>
              <a:t>Step 6:</a:t>
            </a:r>
          </a:p>
          <a:p>
            <a:r>
              <a:rPr lang="en-GB" sz="1600" dirty="0">
                <a:solidFill>
                  <a:schemeClr val="tx1"/>
                </a:solidFill>
                <a:latin typeface="Tw Cen MT" panose="020B0602020104020603" pitchFamily="34" charset="0"/>
              </a:rPr>
              <a:t>Client contacts the host using the IP address.</a:t>
            </a:r>
          </a:p>
        </p:txBody>
      </p:sp>
      <p:sp>
        <p:nvSpPr>
          <p:cNvPr id="34" name="Arrow: Right 33">
            <a:extLst>
              <a:ext uri="{FF2B5EF4-FFF2-40B4-BE49-F238E27FC236}">
                <a16:creationId xmlns:a16="http://schemas.microsoft.com/office/drawing/2014/main" id="{1E480D54-4731-40BA-ADD7-722920130F83}"/>
              </a:ext>
            </a:extLst>
          </p:cNvPr>
          <p:cNvSpPr/>
          <p:nvPr/>
        </p:nvSpPr>
        <p:spPr>
          <a:xfrm rot="10800000">
            <a:off x="7175019" y="2075622"/>
            <a:ext cx="281882" cy="2994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F9F493B3-70D8-4E7D-A77B-DD8C289FB60C}"/>
              </a:ext>
            </a:extLst>
          </p:cNvPr>
          <p:cNvSpPr/>
          <p:nvPr/>
        </p:nvSpPr>
        <p:spPr>
          <a:xfrm>
            <a:off x="3639406" y="547990"/>
            <a:ext cx="1742663" cy="23526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sz="1600" dirty="0">
                <a:solidFill>
                  <a:srgbClr val="0070C0"/>
                </a:solidFill>
                <a:latin typeface="Tw Cen MT" panose="020B0602020104020603" pitchFamily="34" charset="0"/>
              </a:rPr>
              <a:t>What is DNS?</a:t>
            </a:r>
          </a:p>
          <a:p>
            <a:r>
              <a:rPr lang="en-GB" sz="1600" dirty="0">
                <a:solidFill>
                  <a:schemeClr val="tx1"/>
                </a:solidFill>
                <a:latin typeface="Tw Cen MT" panose="020B0602020104020603" pitchFamily="34" charset="0"/>
              </a:rPr>
              <a:t>It contains a database of domain names that allows users to look the IP address and its associated domain name. (i.e. URL address)</a:t>
            </a:r>
          </a:p>
        </p:txBody>
      </p:sp>
      <p:graphicFrame>
        <p:nvGraphicFramePr>
          <p:cNvPr id="25" name="Table 24">
            <a:extLst>
              <a:ext uri="{FF2B5EF4-FFF2-40B4-BE49-F238E27FC236}">
                <a16:creationId xmlns:a16="http://schemas.microsoft.com/office/drawing/2014/main" id="{4044CD16-CBA1-4489-99F1-473FBA6215EA}"/>
              </a:ext>
            </a:extLst>
          </p:cNvPr>
          <p:cNvGraphicFramePr>
            <a:graphicFrameLocks noGrp="1"/>
          </p:cNvGraphicFramePr>
          <p:nvPr>
            <p:extLst>
              <p:ext uri="{D42A27DB-BD31-4B8C-83A1-F6EECF244321}">
                <p14:modId xmlns:p14="http://schemas.microsoft.com/office/powerpoint/2010/main" val="2442007848"/>
              </p:ext>
            </p:extLst>
          </p:nvPr>
        </p:nvGraphicFramePr>
        <p:xfrm>
          <a:off x="150190" y="3095851"/>
          <a:ext cx="5282167" cy="3641937"/>
        </p:xfrm>
        <a:graphic>
          <a:graphicData uri="http://schemas.openxmlformats.org/drawingml/2006/table">
            <a:tbl>
              <a:tblPr firstRow="1" bandRow="1">
                <a:tableStyleId>{5C22544A-7EE6-4342-B048-85BDC9FD1C3A}</a:tableStyleId>
              </a:tblPr>
              <a:tblGrid>
                <a:gridCol w="5282167">
                  <a:extLst>
                    <a:ext uri="{9D8B030D-6E8A-4147-A177-3AD203B41FA5}">
                      <a16:colId xmlns:a16="http://schemas.microsoft.com/office/drawing/2014/main" val="527946528"/>
                    </a:ext>
                  </a:extLst>
                </a:gridCol>
              </a:tblGrid>
              <a:tr h="311185">
                <a:tc>
                  <a:txBody>
                    <a:bodyPr/>
                    <a:lstStyle/>
                    <a:p>
                      <a:r>
                        <a:rPr lang="en-GB" b="0" dirty="0">
                          <a:latin typeface="Tw Cen MT" panose="020B0602020104020603" pitchFamily="34" charset="0"/>
                        </a:rPr>
                        <a:t>IP Address</a:t>
                      </a:r>
                    </a:p>
                  </a:txBody>
                  <a:tcPr>
                    <a:solidFill>
                      <a:srgbClr val="7030A0"/>
                    </a:solidFill>
                  </a:tcPr>
                </a:tc>
                <a:extLst>
                  <a:ext uri="{0D108BD9-81ED-4DB2-BD59-A6C34878D82A}">
                    <a16:rowId xmlns:a16="http://schemas.microsoft.com/office/drawing/2014/main" val="1355131997"/>
                  </a:ext>
                </a:extLst>
              </a:tr>
              <a:tr h="3276177">
                <a:tc>
                  <a:txBody>
                    <a:bodyPr/>
                    <a:lstStyle/>
                    <a:p>
                      <a:endParaRPr lang="en-GB" dirty="0">
                        <a:latin typeface="Tw Cen MT" panose="020B0602020104020603" pitchFamily="34" charset="0"/>
                      </a:endParaRPr>
                    </a:p>
                    <a:p>
                      <a:endParaRPr lang="en-GB" dirty="0">
                        <a:latin typeface="Tw Cen MT" panose="020B0602020104020603" pitchFamily="34" charset="0"/>
                      </a:endParaRPr>
                    </a:p>
                  </a:txBody>
                  <a:tcPr>
                    <a:solidFill>
                      <a:srgbClr val="CCCCFF"/>
                    </a:solidFill>
                  </a:tcPr>
                </a:tc>
                <a:extLst>
                  <a:ext uri="{0D108BD9-81ED-4DB2-BD59-A6C34878D82A}">
                    <a16:rowId xmlns:a16="http://schemas.microsoft.com/office/drawing/2014/main" val="3361536227"/>
                  </a:ext>
                </a:extLst>
              </a:tr>
            </a:tbl>
          </a:graphicData>
        </a:graphic>
      </p:graphicFrame>
      <p:sp>
        <p:nvSpPr>
          <p:cNvPr id="27" name="TextBox 26">
            <a:extLst>
              <a:ext uri="{FF2B5EF4-FFF2-40B4-BE49-F238E27FC236}">
                <a16:creationId xmlns:a16="http://schemas.microsoft.com/office/drawing/2014/main" id="{589C0BD9-1757-4ED8-BE74-F0E4D171F668}"/>
              </a:ext>
            </a:extLst>
          </p:cNvPr>
          <p:cNvSpPr txBox="1"/>
          <p:nvPr/>
        </p:nvSpPr>
        <p:spPr>
          <a:xfrm>
            <a:off x="1555377" y="3547315"/>
            <a:ext cx="2308886" cy="523220"/>
          </a:xfrm>
          <a:prstGeom prst="rect">
            <a:avLst/>
          </a:prstGeom>
          <a:noFill/>
        </p:spPr>
        <p:txBody>
          <a:bodyPr wrap="square" rtlCol="0">
            <a:spAutoFit/>
          </a:bodyPr>
          <a:lstStyle/>
          <a:p>
            <a:r>
              <a:rPr lang="en-GB" sz="2800" b="1" dirty="0"/>
              <a:t>172.16.254.1</a:t>
            </a:r>
          </a:p>
        </p:txBody>
      </p:sp>
      <p:graphicFrame>
        <p:nvGraphicFramePr>
          <p:cNvPr id="35" name="Table 34">
            <a:extLst>
              <a:ext uri="{FF2B5EF4-FFF2-40B4-BE49-F238E27FC236}">
                <a16:creationId xmlns:a16="http://schemas.microsoft.com/office/drawing/2014/main" id="{AD22FB4E-445F-48AF-AA46-A9F3F34C59E7}"/>
              </a:ext>
            </a:extLst>
          </p:cNvPr>
          <p:cNvGraphicFramePr>
            <a:graphicFrameLocks noGrp="1"/>
          </p:cNvGraphicFramePr>
          <p:nvPr>
            <p:extLst>
              <p:ext uri="{D42A27DB-BD31-4B8C-83A1-F6EECF244321}">
                <p14:modId xmlns:p14="http://schemas.microsoft.com/office/powerpoint/2010/main" val="3816994320"/>
              </p:ext>
            </p:extLst>
          </p:nvPr>
        </p:nvGraphicFramePr>
        <p:xfrm>
          <a:off x="243049" y="4144890"/>
          <a:ext cx="4933542" cy="2225040"/>
        </p:xfrm>
        <a:graphic>
          <a:graphicData uri="http://schemas.openxmlformats.org/drawingml/2006/table">
            <a:tbl>
              <a:tblPr firstRow="1" bandRow="1">
                <a:tableStyleId>{073A0DAA-6AF3-43AB-8588-CEC1D06C72B9}</a:tableStyleId>
              </a:tblPr>
              <a:tblGrid>
                <a:gridCol w="4933542">
                  <a:extLst>
                    <a:ext uri="{9D8B030D-6E8A-4147-A177-3AD203B41FA5}">
                      <a16:colId xmlns:a16="http://schemas.microsoft.com/office/drawing/2014/main" val="3399461029"/>
                    </a:ext>
                  </a:extLst>
                </a:gridCol>
              </a:tblGrid>
              <a:tr h="370840">
                <a:tc>
                  <a:txBody>
                    <a:bodyPr/>
                    <a:lstStyle/>
                    <a:p>
                      <a:r>
                        <a:rPr lang="en-GB" sz="1600" dirty="0">
                          <a:latin typeface="Tw Cen MT" panose="020B0602020104020603" pitchFamily="34" charset="0"/>
                        </a:rPr>
                        <a:t>Properties: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142674834"/>
                  </a:ext>
                </a:extLst>
              </a:tr>
              <a:tr h="370840">
                <a:tc>
                  <a:txBody>
                    <a:bodyPr/>
                    <a:lstStyle/>
                    <a:p>
                      <a:r>
                        <a:rPr lang="en-GB" sz="1600" dirty="0">
                          <a:latin typeface="Tw Cen MT" panose="020B0602020104020603" pitchFamily="34" charset="0"/>
                        </a:rPr>
                        <a:t>IP addresses can be changed / are allocated as needed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24004478"/>
                  </a:ext>
                </a:extLst>
              </a:tr>
              <a:tr h="370840">
                <a:tc>
                  <a:txBody>
                    <a:bodyPr/>
                    <a:lstStyle/>
                    <a:p>
                      <a:r>
                        <a:rPr lang="en-GB" sz="1600" dirty="0">
                          <a:latin typeface="Tw Cen MT" panose="020B0602020104020603" pitchFamily="34" charset="0"/>
                        </a:rPr>
                        <a:t>IP(v4) addresses are 4 bytes long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221750806"/>
                  </a:ext>
                </a:extLst>
              </a:tr>
              <a:tr h="370840">
                <a:tc>
                  <a:txBody>
                    <a:bodyPr/>
                    <a:lstStyle/>
                    <a:p>
                      <a:pPr lvl="0"/>
                      <a:r>
                        <a:rPr lang="en-GB" sz="1600" kern="1200" dirty="0">
                          <a:solidFill>
                            <a:schemeClr val="dk1"/>
                          </a:solidFill>
                          <a:latin typeface="Tw Cen MT" panose="020B0602020104020603" pitchFamily="34" charset="0"/>
                          <a:ea typeface="+mn-ea"/>
                          <a:cs typeface="+mn-cs"/>
                        </a:rPr>
                        <a:t>IP(v4) addresses are normally written in denary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31292506"/>
                  </a:ext>
                </a:extLst>
              </a:tr>
              <a:tr h="370840">
                <a:tc>
                  <a:txBody>
                    <a:bodyPr/>
                    <a:lstStyle/>
                    <a:p>
                      <a:r>
                        <a:rPr lang="en-GB" sz="1600" dirty="0">
                          <a:latin typeface="Tw Cen MT" panose="020B0602020104020603" pitchFamily="34" charset="0"/>
                        </a:rPr>
                        <a:t>IP addresses are configured by software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81478714"/>
                  </a:ext>
                </a:extLst>
              </a:tr>
              <a:tr h="370840">
                <a:tc>
                  <a:txBody>
                    <a:bodyPr/>
                    <a:lstStyle/>
                    <a:p>
                      <a:r>
                        <a:rPr lang="en-GB" sz="1600" dirty="0">
                          <a:latin typeface="Tw Cen MT" panose="020B0602020104020603" pitchFamily="34" charset="0"/>
                        </a:rPr>
                        <a:t>IP addresses are used for routing across a WAN / internet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40588365"/>
                  </a:ext>
                </a:extLst>
              </a:tr>
            </a:tbl>
          </a:graphicData>
        </a:graphic>
      </p:graphicFrame>
      <p:pic>
        <p:nvPicPr>
          <p:cNvPr id="4" name="Picture 3">
            <a:extLst>
              <a:ext uri="{FF2B5EF4-FFF2-40B4-BE49-F238E27FC236}">
                <a16:creationId xmlns:a16="http://schemas.microsoft.com/office/drawing/2014/main" id="{0C1D41C1-4768-4639-87B7-958FB40BE5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55460" y="3564430"/>
            <a:ext cx="3743847" cy="2057687"/>
          </a:xfrm>
          <a:prstGeom prst="rect">
            <a:avLst/>
          </a:prstGeom>
        </p:spPr>
      </p:pic>
      <p:sp>
        <p:nvSpPr>
          <p:cNvPr id="36" name="Rectangle 35">
            <a:extLst>
              <a:ext uri="{FF2B5EF4-FFF2-40B4-BE49-F238E27FC236}">
                <a16:creationId xmlns:a16="http://schemas.microsoft.com/office/drawing/2014/main" id="{C0AABD6D-5B73-4E12-B8E4-E30215DBC56F}"/>
              </a:ext>
            </a:extLst>
          </p:cNvPr>
          <p:cNvSpPr/>
          <p:nvPr/>
        </p:nvSpPr>
        <p:spPr>
          <a:xfrm>
            <a:off x="5755460" y="5793360"/>
            <a:ext cx="6185852" cy="893579"/>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chemeClr val="accent6">
                    <a:lumMod val="75000"/>
                  </a:schemeClr>
                </a:solidFill>
                <a:latin typeface="Tw Cen MT" panose="020B0602020104020603" pitchFamily="34" charset="0"/>
              </a:rPr>
              <a:t>Description:</a:t>
            </a:r>
          </a:p>
          <a:p>
            <a:r>
              <a:rPr lang="en-GB" sz="1600" dirty="0">
                <a:solidFill>
                  <a:schemeClr val="tx1"/>
                </a:solidFill>
                <a:latin typeface="Tw Cen MT" panose="020B0602020104020603" pitchFamily="34" charset="0"/>
              </a:rPr>
              <a:t>The URL address is used in place of the IP address because it’s easier for users to remember.</a:t>
            </a:r>
          </a:p>
        </p:txBody>
      </p:sp>
      <p:sp>
        <p:nvSpPr>
          <p:cNvPr id="37" name="Rectangle 36">
            <a:extLst>
              <a:ext uri="{FF2B5EF4-FFF2-40B4-BE49-F238E27FC236}">
                <a16:creationId xmlns:a16="http://schemas.microsoft.com/office/drawing/2014/main" id="{75FAE01D-9A0D-43D2-A906-356E784F16BF}"/>
              </a:ext>
            </a:extLst>
          </p:cNvPr>
          <p:cNvSpPr/>
          <p:nvPr/>
        </p:nvSpPr>
        <p:spPr>
          <a:xfrm>
            <a:off x="9569213" y="3547314"/>
            <a:ext cx="2372099" cy="211397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chemeClr val="accent6">
                    <a:lumMod val="75000"/>
                  </a:schemeClr>
                </a:solidFill>
                <a:latin typeface="Tw Cen MT" panose="020B0602020104020603" pitchFamily="34" charset="0"/>
              </a:rPr>
              <a:t>Five parts of the URL address.</a:t>
            </a:r>
          </a:p>
          <a:p>
            <a:r>
              <a:rPr lang="en-GB" sz="1600" b="1" dirty="0">
                <a:solidFill>
                  <a:schemeClr val="tx1"/>
                </a:solidFill>
                <a:latin typeface="Tw Cen MT" panose="020B0602020104020603" pitchFamily="34" charset="0"/>
              </a:rPr>
              <a:t>Scheme</a:t>
            </a:r>
            <a:r>
              <a:rPr lang="en-GB" sz="1600" dirty="0">
                <a:solidFill>
                  <a:schemeClr val="tx1"/>
                </a:solidFill>
                <a:latin typeface="Tw Cen MT" panose="020B0602020104020603" pitchFamily="34" charset="0"/>
              </a:rPr>
              <a:t> – https://</a:t>
            </a:r>
          </a:p>
          <a:p>
            <a:r>
              <a:rPr lang="en-GB" sz="1600" b="1" dirty="0">
                <a:solidFill>
                  <a:schemeClr val="tx1"/>
                </a:solidFill>
                <a:latin typeface="Tw Cen MT" panose="020B0602020104020603" pitchFamily="34" charset="0"/>
              </a:rPr>
              <a:t>Sub-domain</a:t>
            </a:r>
            <a:r>
              <a:rPr lang="en-GB" sz="1600" dirty="0">
                <a:solidFill>
                  <a:schemeClr val="tx1"/>
                </a:solidFill>
                <a:latin typeface="Tw Cen MT" panose="020B0602020104020603" pitchFamily="34" charset="0"/>
              </a:rPr>
              <a:t>  - blog</a:t>
            </a:r>
          </a:p>
          <a:p>
            <a:r>
              <a:rPr lang="en-GB" sz="1600" b="1" dirty="0">
                <a:solidFill>
                  <a:schemeClr val="tx1"/>
                </a:solidFill>
                <a:latin typeface="Tw Cen MT" panose="020B0602020104020603" pitchFamily="34" charset="0"/>
              </a:rPr>
              <a:t>Second level domain </a:t>
            </a:r>
            <a:r>
              <a:rPr lang="en-GB" sz="1600" dirty="0">
                <a:solidFill>
                  <a:schemeClr val="tx1"/>
                </a:solidFill>
                <a:latin typeface="Tw Cen MT" panose="020B0602020104020603" pitchFamily="34" charset="0"/>
              </a:rPr>
              <a:t>– hubspot</a:t>
            </a:r>
          </a:p>
          <a:p>
            <a:r>
              <a:rPr lang="en-GB" sz="1600" b="1" dirty="0">
                <a:solidFill>
                  <a:schemeClr val="tx1"/>
                </a:solidFill>
                <a:latin typeface="Tw Cen MT" panose="020B0602020104020603" pitchFamily="34" charset="0"/>
              </a:rPr>
              <a:t>Top level domain </a:t>
            </a:r>
            <a:r>
              <a:rPr lang="en-GB" sz="1600" dirty="0">
                <a:solidFill>
                  <a:schemeClr val="tx1"/>
                </a:solidFill>
                <a:latin typeface="Tw Cen MT" panose="020B0602020104020603" pitchFamily="34" charset="0"/>
              </a:rPr>
              <a:t>- .com</a:t>
            </a:r>
          </a:p>
          <a:p>
            <a:r>
              <a:rPr lang="en-GB" sz="1600" b="1" dirty="0">
                <a:solidFill>
                  <a:schemeClr val="tx1"/>
                </a:solidFill>
                <a:latin typeface="Tw Cen MT" panose="020B0602020104020603" pitchFamily="34" charset="0"/>
              </a:rPr>
              <a:t>Sub-directory</a:t>
            </a:r>
            <a:r>
              <a:rPr lang="en-GB" sz="1600" dirty="0">
                <a:solidFill>
                  <a:schemeClr val="tx1"/>
                </a:solidFill>
                <a:latin typeface="Tw Cen MT" panose="020B0602020104020603" pitchFamily="34" charset="0"/>
              </a:rPr>
              <a:t> - marketing</a:t>
            </a:r>
          </a:p>
        </p:txBody>
      </p:sp>
    </p:spTree>
    <p:extLst>
      <p:ext uri="{BB962C8B-B14F-4D97-AF65-F5344CB8AC3E}">
        <p14:creationId xmlns:p14="http://schemas.microsoft.com/office/powerpoint/2010/main" val="5996798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F8621194-12BB-4685-856E-302ABCD30C09}"/>
              </a:ext>
            </a:extLst>
          </p:cNvPr>
          <p:cNvGraphicFramePr>
            <a:graphicFrameLocks noGrp="1"/>
          </p:cNvGraphicFramePr>
          <p:nvPr>
            <p:extLst>
              <p:ext uri="{D42A27DB-BD31-4B8C-83A1-F6EECF244321}">
                <p14:modId xmlns:p14="http://schemas.microsoft.com/office/powerpoint/2010/main" val="2287227878"/>
              </p:ext>
            </p:extLst>
          </p:nvPr>
        </p:nvGraphicFramePr>
        <p:xfrm>
          <a:off x="8317716" y="96813"/>
          <a:ext cx="3724093" cy="4760365"/>
        </p:xfrm>
        <a:graphic>
          <a:graphicData uri="http://schemas.openxmlformats.org/drawingml/2006/table">
            <a:tbl>
              <a:tblPr firstRow="1" bandRow="1">
                <a:tableStyleId>{5C22544A-7EE6-4342-B048-85BDC9FD1C3A}</a:tableStyleId>
              </a:tblPr>
              <a:tblGrid>
                <a:gridCol w="3724093">
                  <a:extLst>
                    <a:ext uri="{9D8B030D-6E8A-4147-A177-3AD203B41FA5}">
                      <a16:colId xmlns:a16="http://schemas.microsoft.com/office/drawing/2014/main" val="3083992164"/>
                    </a:ext>
                  </a:extLst>
                </a:gridCol>
              </a:tblGrid>
              <a:tr h="358878">
                <a:tc>
                  <a:txBody>
                    <a:bodyPr/>
                    <a:lstStyle/>
                    <a:p>
                      <a:r>
                        <a:rPr lang="en-GB" b="0" dirty="0">
                          <a:latin typeface="Tw Cen MT" panose="020B0602020104020603" pitchFamily="34" charset="0"/>
                        </a:rPr>
                        <a:t>Wireless technologies:</a:t>
                      </a:r>
                    </a:p>
                  </a:txBody>
                  <a:tcPr/>
                </a:tc>
                <a:extLst>
                  <a:ext uri="{0D108BD9-81ED-4DB2-BD59-A6C34878D82A}">
                    <a16:rowId xmlns:a16="http://schemas.microsoft.com/office/drawing/2014/main" val="147841249"/>
                  </a:ext>
                </a:extLst>
              </a:tr>
              <a:tr h="4394605">
                <a:tc>
                  <a:txBody>
                    <a:bodyPr/>
                    <a:lstStyle/>
                    <a:p>
                      <a:endParaRPr lang="en-GB" b="0" dirty="0">
                        <a:latin typeface="Tw Cen MT" panose="020B0602020104020603" pitchFamily="34" charset="0"/>
                      </a:endParaRPr>
                    </a:p>
                    <a:p>
                      <a:endParaRPr lang="en-GB" b="0" dirty="0">
                        <a:latin typeface="Tw Cen MT" panose="020B0602020104020603" pitchFamily="34" charset="0"/>
                      </a:endParaRPr>
                    </a:p>
                    <a:p>
                      <a:endParaRPr lang="en-GB" b="0" dirty="0">
                        <a:latin typeface="Tw Cen MT" panose="020B0602020104020603" pitchFamily="34" charset="0"/>
                      </a:endParaRPr>
                    </a:p>
                    <a:p>
                      <a:endParaRPr lang="en-GB" b="0" dirty="0">
                        <a:latin typeface="Tw Cen MT" panose="020B0602020104020603" pitchFamily="34" charset="0"/>
                      </a:endParaRPr>
                    </a:p>
                    <a:p>
                      <a:endParaRPr lang="en-GB" b="0" dirty="0">
                        <a:latin typeface="Tw Cen MT" panose="020B0602020104020603" pitchFamily="34" charset="0"/>
                      </a:endParaRPr>
                    </a:p>
                    <a:p>
                      <a:endParaRPr lang="en-GB" b="0" dirty="0">
                        <a:latin typeface="Tw Cen MT" panose="020B0602020104020603" pitchFamily="34" charset="0"/>
                      </a:endParaRPr>
                    </a:p>
                  </a:txBody>
                  <a:tcPr/>
                </a:tc>
                <a:extLst>
                  <a:ext uri="{0D108BD9-81ED-4DB2-BD59-A6C34878D82A}">
                    <a16:rowId xmlns:a16="http://schemas.microsoft.com/office/drawing/2014/main" val="2806814186"/>
                  </a:ext>
                </a:extLst>
              </a:tr>
            </a:tbl>
          </a:graphicData>
        </a:graphic>
      </p:graphicFrame>
      <p:graphicFrame>
        <p:nvGraphicFramePr>
          <p:cNvPr id="12" name="Table 11">
            <a:extLst>
              <a:ext uri="{FF2B5EF4-FFF2-40B4-BE49-F238E27FC236}">
                <a16:creationId xmlns:a16="http://schemas.microsoft.com/office/drawing/2014/main" id="{C55E8C8F-AE8D-402E-BA4F-693D46D66D37}"/>
              </a:ext>
            </a:extLst>
          </p:cNvPr>
          <p:cNvGraphicFramePr>
            <a:graphicFrameLocks noGrp="1"/>
          </p:cNvGraphicFramePr>
          <p:nvPr>
            <p:extLst>
              <p:ext uri="{D42A27DB-BD31-4B8C-83A1-F6EECF244321}">
                <p14:modId xmlns:p14="http://schemas.microsoft.com/office/powerpoint/2010/main" val="26444149"/>
              </p:ext>
            </p:extLst>
          </p:nvPr>
        </p:nvGraphicFramePr>
        <p:xfrm>
          <a:off x="3874286" y="113265"/>
          <a:ext cx="4236044" cy="2290527"/>
        </p:xfrm>
        <a:graphic>
          <a:graphicData uri="http://schemas.openxmlformats.org/drawingml/2006/table">
            <a:tbl>
              <a:tblPr firstRow="1" bandRow="1">
                <a:tableStyleId>{5C22544A-7EE6-4342-B048-85BDC9FD1C3A}</a:tableStyleId>
              </a:tblPr>
              <a:tblGrid>
                <a:gridCol w="4236044">
                  <a:extLst>
                    <a:ext uri="{9D8B030D-6E8A-4147-A177-3AD203B41FA5}">
                      <a16:colId xmlns:a16="http://schemas.microsoft.com/office/drawing/2014/main" val="1972610003"/>
                    </a:ext>
                  </a:extLst>
                </a:gridCol>
              </a:tblGrid>
              <a:tr h="397790">
                <a:tc>
                  <a:txBody>
                    <a:bodyPr/>
                    <a:lstStyle/>
                    <a:p>
                      <a:r>
                        <a:rPr lang="en-GB" sz="1800" b="0" dirty="0">
                          <a:solidFill>
                            <a:schemeClr val="bg1"/>
                          </a:solidFill>
                          <a:latin typeface="Tw Cen MT" panose="020B0602020104020603" pitchFamily="34" charset="0"/>
                        </a:rPr>
                        <a:t>Wired technologies:</a:t>
                      </a:r>
                    </a:p>
                  </a:txBody>
                  <a:tcPr>
                    <a:solidFill>
                      <a:schemeClr val="accent6">
                        <a:lumMod val="75000"/>
                      </a:schemeClr>
                    </a:solidFill>
                  </a:tcPr>
                </a:tc>
                <a:extLst>
                  <a:ext uri="{0D108BD9-81ED-4DB2-BD59-A6C34878D82A}">
                    <a16:rowId xmlns:a16="http://schemas.microsoft.com/office/drawing/2014/main" val="3864680283"/>
                  </a:ext>
                </a:extLst>
              </a:tr>
              <a:tr h="1892737">
                <a:tc>
                  <a:txBody>
                    <a:bodyPr/>
                    <a:lstStyle/>
                    <a:p>
                      <a:pPr marL="0" indent="0">
                        <a:buFont typeface="Arial" panose="020B0604020202020204" pitchFamily="34" charset="0"/>
                        <a:buNone/>
                      </a:pPr>
                      <a:endParaRPr lang="en-GB" sz="1600" dirty="0">
                        <a:latin typeface="Tw Cen MT" panose="020B0602020104020603" pitchFamily="34" charset="0"/>
                      </a:endParaRPr>
                    </a:p>
                  </a:txBody>
                  <a:tcPr>
                    <a:solidFill>
                      <a:schemeClr val="accent6">
                        <a:lumMod val="20000"/>
                        <a:lumOff val="80000"/>
                      </a:schemeClr>
                    </a:solidFill>
                  </a:tcPr>
                </a:tc>
                <a:extLst>
                  <a:ext uri="{0D108BD9-81ED-4DB2-BD59-A6C34878D82A}">
                    <a16:rowId xmlns:a16="http://schemas.microsoft.com/office/drawing/2014/main" val="3473486398"/>
                  </a:ext>
                </a:extLst>
              </a:tr>
            </a:tbl>
          </a:graphicData>
        </a:graphic>
      </p:graphicFrame>
      <p:graphicFrame>
        <p:nvGraphicFramePr>
          <p:cNvPr id="13" name="Table 12">
            <a:extLst>
              <a:ext uri="{FF2B5EF4-FFF2-40B4-BE49-F238E27FC236}">
                <a16:creationId xmlns:a16="http://schemas.microsoft.com/office/drawing/2014/main" id="{667CA43B-3BDD-4DC2-9D38-7E3DCB6951C0}"/>
              </a:ext>
            </a:extLst>
          </p:cNvPr>
          <p:cNvGraphicFramePr>
            <a:graphicFrameLocks noGrp="1"/>
          </p:cNvGraphicFramePr>
          <p:nvPr>
            <p:extLst>
              <p:ext uri="{D42A27DB-BD31-4B8C-83A1-F6EECF244321}">
                <p14:modId xmlns:p14="http://schemas.microsoft.com/office/powerpoint/2010/main" val="248535755"/>
              </p:ext>
            </p:extLst>
          </p:nvPr>
        </p:nvGraphicFramePr>
        <p:xfrm>
          <a:off x="150190" y="2756453"/>
          <a:ext cx="7960139" cy="3980180"/>
        </p:xfrm>
        <a:graphic>
          <a:graphicData uri="http://schemas.openxmlformats.org/drawingml/2006/table">
            <a:tbl>
              <a:tblPr firstRow="1" bandRow="1">
                <a:tableStyleId>{5C22544A-7EE6-4342-B048-85BDC9FD1C3A}</a:tableStyleId>
              </a:tblPr>
              <a:tblGrid>
                <a:gridCol w="7960139">
                  <a:extLst>
                    <a:ext uri="{9D8B030D-6E8A-4147-A177-3AD203B41FA5}">
                      <a16:colId xmlns:a16="http://schemas.microsoft.com/office/drawing/2014/main" val="527946528"/>
                    </a:ext>
                  </a:extLst>
                </a:gridCol>
              </a:tblGrid>
              <a:tr h="384988">
                <a:tc>
                  <a:txBody>
                    <a:bodyPr/>
                    <a:lstStyle/>
                    <a:p>
                      <a:r>
                        <a:rPr lang="en-GB" b="0" dirty="0">
                          <a:latin typeface="Tw Cen MT" panose="020B0602020104020603" pitchFamily="34" charset="0"/>
                        </a:rPr>
                        <a:t>Wired v Wireless</a:t>
                      </a:r>
                    </a:p>
                  </a:txBody>
                  <a:tcPr>
                    <a:solidFill>
                      <a:srgbClr val="7030A0"/>
                    </a:solidFill>
                  </a:tcPr>
                </a:tc>
                <a:extLst>
                  <a:ext uri="{0D108BD9-81ED-4DB2-BD59-A6C34878D82A}">
                    <a16:rowId xmlns:a16="http://schemas.microsoft.com/office/drawing/2014/main" val="1355131997"/>
                  </a:ext>
                </a:extLst>
              </a:tr>
              <a:tr h="3595192">
                <a:tc>
                  <a:txBody>
                    <a:bodyPr/>
                    <a:lstStyle/>
                    <a:p>
                      <a:endParaRPr lang="en-GB" sz="1600" dirty="0">
                        <a:latin typeface="Tw Cen MT" panose="020B0602020104020603" pitchFamily="34" charset="0"/>
                      </a:endParaRPr>
                    </a:p>
                  </a:txBody>
                  <a:tcPr>
                    <a:solidFill>
                      <a:srgbClr val="CCCCFF"/>
                    </a:solidFill>
                  </a:tcPr>
                </a:tc>
                <a:extLst>
                  <a:ext uri="{0D108BD9-81ED-4DB2-BD59-A6C34878D82A}">
                    <a16:rowId xmlns:a16="http://schemas.microsoft.com/office/drawing/2014/main" val="3361536227"/>
                  </a:ext>
                </a:extLst>
              </a:tr>
            </a:tbl>
          </a:graphicData>
        </a:graphic>
      </p:graphicFrame>
      <p:sp>
        <p:nvSpPr>
          <p:cNvPr id="21" name="AutoShape 8" descr="File:Light Bulb or Idea Flat Icon Vector.svg - Wikimedia Commons">
            <a:extLst>
              <a:ext uri="{FF2B5EF4-FFF2-40B4-BE49-F238E27FC236}">
                <a16:creationId xmlns:a16="http://schemas.microsoft.com/office/drawing/2014/main" id="{5FAEA503-FF8A-4C4A-B928-B93FF5BF653E}"/>
              </a:ext>
            </a:extLst>
          </p:cNvPr>
          <p:cNvSpPr>
            <a:spLocks noChangeAspect="1" noChangeArrowheads="1"/>
          </p:cNvSpPr>
          <p:nvPr/>
        </p:nvSpPr>
        <p:spPr bwMode="auto">
          <a:xfrm>
            <a:off x="5943599" y="3276599"/>
            <a:ext cx="327991" cy="32799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aphicFrame>
        <p:nvGraphicFramePr>
          <p:cNvPr id="24" name="Table 23">
            <a:extLst>
              <a:ext uri="{FF2B5EF4-FFF2-40B4-BE49-F238E27FC236}">
                <a16:creationId xmlns:a16="http://schemas.microsoft.com/office/drawing/2014/main" id="{6D6774CB-A583-4475-B3D4-EE06E9FF9C8E}"/>
              </a:ext>
            </a:extLst>
          </p:cNvPr>
          <p:cNvGraphicFramePr>
            <a:graphicFrameLocks noGrp="1"/>
          </p:cNvGraphicFramePr>
          <p:nvPr>
            <p:extLst>
              <p:ext uri="{D42A27DB-BD31-4B8C-83A1-F6EECF244321}">
                <p14:modId xmlns:p14="http://schemas.microsoft.com/office/powerpoint/2010/main" val="4192830093"/>
              </p:ext>
            </p:extLst>
          </p:nvPr>
        </p:nvGraphicFramePr>
        <p:xfrm>
          <a:off x="150190" y="577828"/>
          <a:ext cx="3560418" cy="1825964"/>
        </p:xfrm>
        <a:graphic>
          <a:graphicData uri="http://schemas.openxmlformats.org/drawingml/2006/table">
            <a:tbl>
              <a:tblPr firstRow="1" bandRow="1">
                <a:tableStyleId>{5C22544A-7EE6-4342-B048-85BDC9FD1C3A}</a:tableStyleId>
              </a:tblPr>
              <a:tblGrid>
                <a:gridCol w="3560418">
                  <a:extLst>
                    <a:ext uri="{9D8B030D-6E8A-4147-A177-3AD203B41FA5}">
                      <a16:colId xmlns:a16="http://schemas.microsoft.com/office/drawing/2014/main" val="2591224229"/>
                    </a:ext>
                  </a:extLst>
                </a:gridCol>
              </a:tblGrid>
              <a:tr h="400447">
                <a:tc>
                  <a:txBody>
                    <a:bodyPr/>
                    <a:lstStyle/>
                    <a:p>
                      <a:r>
                        <a:rPr lang="en-GB" b="0" dirty="0">
                          <a:latin typeface="Tw Cen MT" panose="020B0602020104020603" pitchFamily="34" charset="0"/>
                        </a:rPr>
                        <a:t>Modes of connection</a:t>
                      </a:r>
                    </a:p>
                  </a:txBody>
                  <a:tcPr>
                    <a:solidFill>
                      <a:schemeClr val="accent2"/>
                    </a:solidFill>
                  </a:tcPr>
                </a:tc>
                <a:extLst>
                  <a:ext uri="{0D108BD9-81ED-4DB2-BD59-A6C34878D82A}">
                    <a16:rowId xmlns:a16="http://schemas.microsoft.com/office/drawing/2014/main" val="3010811832"/>
                  </a:ext>
                </a:extLst>
              </a:tr>
              <a:tr h="1425517">
                <a:tc>
                  <a:txBody>
                    <a:bodyPr/>
                    <a:lstStyle/>
                    <a:p>
                      <a:r>
                        <a:rPr lang="en-GB" sz="1600" dirty="0">
                          <a:latin typeface="Tw Cen MT" panose="020B0602020104020603" pitchFamily="34" charset="0"/>
                        </a:rPr>
                        <a:t>Modes of connection refers to the way in which we choose to communicate over a network. This could be through a wired or wireless connection. </a:t>
                      </a:r>
                    </a:p>
                  </a:txBody>
                  <a:tcPr>
                    <a:solidFill>
                      <a:schemeClr val="accent2">
                        <a:lumMod val="40000"/>
                        <a:lumOff val="60000"/>
                      </a:schemeClr>
                    </a:solidFill>
                  </a:tcPr>
                </a:tc>
                <a:extLst>
                  <a:ext uri="{0D108BD9-81ED-4DB2-BD59-A6C34878D82A}">
                    <a16:rowId xmlns:a16="http://schemas.microsoft.com/office/drawing/2014/main" val="2193625941"/>
                  </a:ext>
                </a:extLst>
              </a:tr>
            </a:tbl>
          </a:graphicData>
        </a:graphic>
      </p:graphicFrame>
      <p:graphicFrame>
        <p:nvGraphicFramePr>
          <p:cNvPr id="3" name="Table 2">
            <a:extLst>
              <a:ext uri="{FF2B5EF4-FFF2-40B4-BE49-F238E27FC236}">
                <a16:creationId xmlns:a16="http://schemas.microsoft.com/office/drawing/2014/main" id="{2E2BE567-613E-4D2F-B552-B3720ABA1BA0}"/>
              </a:ext>
            </a:extLst>
          </p:cNvPr>
          <p:cNvGraphicFramePr>
            <a:graphicFrameLocks noGrp="1"/>
          </p:cNvGraphicFramePr>
          <p:nvPr>
            <p:extLst>
              <p:ext uri="{D42A27DB-BD31-4B8C-83A1-F6EECF244321}">
                <p14:modId xmlns:p14="http://schemas.microsoft.com/office/powerpoint/2010/main" val="2906517060"/>
              </p:ext>
            </p:extLst>
          </p:nvPr>
        </p:nvGraphicFramePr>
        <p:xfrm>
          <a:off x="384197" y="3276599"/>
          <a:ext cx="7474458" cy="3266440"/>
        </p:xfrm>
        <a:graphic>
          <a:graphicData uri="http://schemas.openxmlformats.org/drawingml/2006/table">
            <a:tbl>
              <a:tblPr firstRow="1" bandRow="1">
                <a:tableStyleId>{5C22544A-7EE6-4342-B048-85BDC9FD1C3A}</a:tableStyleId>
              </a:tblPr>
              <a:tblGrid>
                <a:gridCol w="3737229">
                  <a:extLst>
                    <a:ext uri="{9D8B030D-6E8A-4147-A177-3AD203B41FA5}">
                      <a16:colId xmlns:a16="http://schemas.microsoft.com/office/drawing/2014/main" val="2725327251"/>
                    </a:ext>
                  </a:extLst>
                </a:gridCol>
                <a:gridCol w="3737229">
                  <a:extLst>
                    <a:ext uri="{9D8B030D-6E8A-4147-A177-3AD203B41FA5}">
                      <a16:colId xmlns:a16="http://schemas.microsoft.com/office/drawing/2014/main" val="1483500455"/>
                    </a:ext>
                  </a:extLst>
                </a:gridCol>
              </a:tblGrid>
              <a:tr h="370840">
                <a:tc>
                  <a:txBody>
                    <a:bodyPr/>
                    <a:lstStyle/>
                    <a:p>
                      <a:pPr algn="ctr"/>
                      <a:r>
                        <a:rPr lang="en-GB" sz="1600" dirty="0">
                          <a:latin typeface="Tw Cen MT" panose="020B0602020104020603" pitchFamily="34" charset="0"/>
                        </a:rPr>
                        <a:t>Wired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tc>
                  <a:txBody>
                    <a:bodyPr/>
                    <a:lstStyle/>
                    <a:p>
                      <a:pPr algn="ctr"/>
                      <a:r>
                        <a:rPr lang="en-GB" sz="1600" dirty="0">
                          <a:latin typeface="Tw Cen MT" panose="020B0602020104020603" pitchFamily="34" charset="0"/>
                        </a:rPr>
                        <a:t>Wireless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30A0"/>
                    </a:solidFill>
                  </a:tcPr>
                </a:tc>
                <a:extLst>
                  <a:ext uri="{0D108BD9-81ED-4DB2-BD59-A6C34878D82A}">
                    <a16:rowId xmlns:a16="http://schemas.microsoft.com/office/drawing/2014/main" val="35486869"/>
                  </a:ext>
                </a:extLst>
              </a:tr>
              <a:tr h="370840">
                <a:tc>
                  <a:txBody>
                    <a:bodyPr/>
                    <a:lstStyle/>
                    <a:p>
                      <a:pPr algn="ctr"/>
                      <a:r>
                        <a:rPr lang="en-GB" sz="1600" dirty="0">
                          <a:latin typeface="Tw Cen MT" panose="020B0602020104020603" pitchFamily="34" charset="0"/>
                        </a:rPr>
                        <a:t>Difficult to set up as cables would have to be run from the router to all rooms.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latin typeface="Tw Cen MT" panose="020B0602020104020603" pitchFamily="34" charset="0"/>
                        </a:rPr>
                        <a:t>Easy to set up because all you need is a wireless router.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25690791"/>
                  </a:ext>
                </a:extLst>
              </a:tr>
              <a:tr h="370840">
                <a:tc>
                  <a:txBody>
                    <a:bodyPr/>
                    <a:lstStyle/>
                    <a:p>
                      <a:pPr algn="ctr"/>
                      <a:r>
                        <a:rPr lang="en-GB" sz="1600" dirty="0">
                          <a:latin typeface="Tw Cen MT" panose="020B0602020104020603" pitchFamily="34" charset="0"/>
                        </a:rPr>
                        <a:t>Installation is expensive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latin typeface="Tw Cen MT" panose="020B0602020104020603" pitchFamily="34" charset="0"/>
                        </a:rPr>
                        <a:t>It’s cheaper because you only need to buy the router.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502017617"/>
                  </a:ext>
                </a:extLst>
              </a:tr>
              <a:tr h="370840">
                <a:tc>
                  <a:txBody>
                    <a:bodyPr/>
                    <a:lstStyle/>
                    <a:p>
                      <a:pPr algn="ctr"/>
                      <a:r>
                        <a:rPr lang="en-GB" sz="1600" dirty="0">
                          <a:latin typeface="Tw Cen MT" panose="020B0602020104020603" pitchFamily="34" charset="0"/>
                        </a:rPr>
                        <a:t>Very fast bandwidth: 1 Gbps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latin typeface="Tw Cen MT" panose="020B0602020104020603" pitchFamily="34" charset="0"/>
                        </a:rPr>
                        <a:t>Not as fast as wired but new technology is catching up.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148460247"/>
                  </a:ext>
                </a:extLst>
              </a:tr>
              <a:tr h="370840">
                <a:tc>
                  <a:txBody>
                    <a:bodyPr/>
                    <a:lstStyle/>
                    <a:p>
                      <a:pPr algn="ctr"/>
                      <a:r>
                        <a:rPr lang="en-GB" sz="1600" dirty="0">
                          <a:latin typeface="Tw Cen MT" panose="020B0602020104020603" pitchFamily="34" charset="0"/>
                        </a:rPr>
                        <a:t>Should not experience any interference.</a:t>
                      </a:r>
                    </a:p>
                    <a:p>
                      <a:pPr algn="ctr"/>
                      <a:endParaRPr lang="en-GB" sz="1600" dirty="0">
                        <a:latin typeface="Tw Cen MT" panose="020B0602020104020603"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latin typeface="Tw Cen MT" panose="020B0602020104020603" pitchFamily="34" charset="0"/>
                        </a:rPr>
                        <a:t>Can be affected by walls, electronic equipment, distance from the router.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147386475"/>
                  </a:ext>
                </a:extLst>
              </a:tr>
              <a:tr h="370840">
                <a:tc>
                  <a:txBody>
                    <a:bodyPr/>
                    <a:lstStyle/>
                    <a:p>
                      <a:pPr algn="ctr"/>
                      <a:r>
                        <a:rPr lang="en-GB" sz="1600" dirty="0">
                          <a:latin typeface="Tw Cen MT" panose="020B0602020104020603" pitchFamily="34" charset="0"/>
                        </a:rPr>
                        <a:t>You have to unplug and re-connect if you wanted to use it elsewhere.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600" dirty="0">
                          <a:latin typeface="Tw Cen MT" panose="020B0602020104020603" pitchFamily="34" charset="0"/>
                        </a:rPr>
                        <a:t>You can access the network from any room within a certain radius.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00901611"/>
                  </a:ext>
                </a:extLst>
              </a:tr>
            </a:tbl>
          </a:graphicData>
        </a:graphic>
      </p:graphicFrame>
      <p:sp>
        <p:nvSpPr>
          <p:cNvPr id="29" name="Rectangle 28">
            <a:extLst>
              <a:ext uri="{FF2B5EF4-FFF2-40B4-BE49-F238E27FC236}">
                <a16:creationId xmlns:a16="http://schemas.microsoft.com/office/drawing/2014/main" id="{BDEA062A-3B12-447F-85ED-19559E872A29}"/>
              </a:ext>
            </a:extLst>
          </p:cNvPr>
          <p:cNvSpPr/>
          <p:nvPr/>
        </p:nvSpPr>
        <p:spPr>
          <a:xfrm>
            <a:off x="4179154" y="736894"/>
            <a:ext cx="2354234" cy="1378502"/>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chemeClr val="accent6">
                    <a:lumMod val="75000"/>
                  </a:schemeClr>
                </a:solidFill>
                <a:latin typeface="Tw Cen MT" panose="020B0602020104020603" pitchFamily="34" charset="0"/>
              </a:rPr>
              <a:t>Ethernet cable:</a:t>
            </a:r>
          </a:p>
          <a:p>
            <a:r>
              <a:rPr lang="en-GB" sz="1600" dirty="0">
                <a:solidFill>
                  <a:schemeClr val="tx1"/>
                </a:solidFill>
                <a:latin typeface="Tw Cen MT" panose="020B0602020104020603" pitchFamily="34" charset="0"/>
              </a:rPr>
              <a:t>The most common type of network cable used on a wired network whether at home or a small business.</a:t>
            </a:r>
          </a:p>
        </p:txBody>
      </p:sp>
      <p:graphicFrame>
        <p:nvGraphicFramePr>
          <p:cNvPr id="14" name="Table 13">
            <a:extLst>
              <a:ext uri="{FF2B5EF4-FFF2-40B4-BE49-F238E27FC236}">
                <a16:creationId xmlns:a16="http://schemas.microsoft.com/office/drawing/2014/main" id="{DC371206-A9A0-49C9-BDC5-EDADDEAB6117}"/>
              </a:ext>
            </a:extLst>
          </p:cNvPr>
          <p:cNvGraphicFramePr>
            <a:graphicFrameLocks noGrp="1"/>
          </p:cNvGraphicFramePr>
          <p:nvPr>
            <p:extLst>
              <p:ext uri="{D42A27DB-BD31-4B8C-83A1-F6EECF244321}">
                <p14:modId xmlns:p14="http://schemas.microsoft.com/office/powerpoint/2010/main" val="134900267"/>
              </p:ext>
            </p:extLst>
          </p:nvPr>
        </p:nvGraphicFramePr>
        <p:xfrm>
          <a:off x="150191" y="96814"/>
          <a:ext cx="3560418" cy="446485"/>
        </p:xfrm>
        <a:graphic>
          <a:graphicData uri="http://schemas.openxmlformats.org/drawingml/2006/table">
            <a:tbl>
              <a:tblPr firstRow="1" bandRow="1">
                <a:tableStyleId>{5C22544A-7EE6-4342-B048-85BDC9FD1C3A}</a:tableStyleId>
              </a:tblPr>
              <a:tblGrid>
                <a:gridCol w="3560418">
                  <a:extLst>
                    <a:ext uri="{9D8B030D-6E8A-4147-A177-3AD203B41FA5}">
                      <a16:colId xmlns:a16="http://schemas.microsoft.com/office/drawing/2014/main" val="1413387079"/>
                    </a:ext>
                  </a:extLst>
                </a:gridCol>
              </a:tblGrid>
              <a:tr h="446485">
                <a:tc>
                  <a:txBody>
                    <a:bodyPr/>
                    <a:lstStyle/>
                    <a:p>
                      <a:r>
                        <a:rPr lang="en-GB" dirty="0">
                          <a:solidFill>
                            <a:schemeClr val="bg1"/>
                          </a:solidFill>
                          <a:latin typeface="Tw Cen MT" panose="020B0602020104020603" pitchFamily="34" charset="0"/>
                        </a:rPr>
                        <a:t>DT11: The Internet</a:t>
                      </a:r>
                    </a:p>
                  </a:txBody>
                  <a:tcPr>
                    <a:solidFill>
                      <a:srgbClr val="FF0000"/>
                    </a:solidFill>
                  </a:tcPr>
                </a:tc>
                <a:extLst>
                  <a:ext uri="{0D108BD9-81ED-4DB2-BD59-A6C34878D82A}">
                    <a16:rowId xmlns:a16="http://schemas.microsoft.com/office/drawing/2014/main" val="2216127337"/>
                  </a:ext>
                </a:extLst>
              </a:tr>
            </a:tbl>
          </a:graphicData>
        </a:graphic>
      </p:graphicFrame>
      <p:pic>
        <p:nvPicPr>
          <p:cNvPr id="2050" name="Picture 2" descr="Network Cable Symbols PNG Transparent Background, Free Download #15507 -  FreeIconsPNG">
            <a:extLst>
              <a:ext uri="{FF2B5EF4-FFF2-40B4-BE49-F238E27FC236}">
                <a16:creationId xmlns:a16="http://schemas.microsoft.com/office/drawing/2014/main" id="{663CEAFF-86A3-4307-933D-8F28C35FC0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97065" y="963589"/>
            <a:ext cx="1329868" cy="949193"/>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Free Wifi Cliparts, Download Free Clip Art, Free Clip Art on Clipart Library">
            <a:extLst>
              <a:ext uri="{FF2B5EF4-FFF2-40B4-BE49-F238E27FC236}">
                <a16:creationId xmlns:a16="http://schemas.microsoft.com/office/drawing/2014/main" id="{0A94D24E-2012-423C-8BB6-F64F149E962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1461" y="1381345"/>
            <a:ext cx="1228036" cy="970149"/>
          </a:xfrm>
          <a:prstGeom prst="rect">
            <a:avLst/>
          </a:prstGeom>
          <a:noFill/>
          <a:extLst>
            <a:ext uri="{909E8E84-426E-40DD-AFC4-6F175D3DCCD1}">
              <a14:hiddenFill xmlns:a14="http://schemas.microsoft.com/office/drawing/2010/main">
                <a:solidFill>
                  <a:srgbClr val="FFFFFF"/>
                </a:solidFill>
              </a14:hiddenFill>
            </a:ext>
          </a:extLst>
        </p:spPr>
      </p:pic>
      <p:sp>
        <p:nvSpPr>
          <p:cNvPr id="18" name="Rectangle 17">
            <a:extLst>
              <a:ext uri="{FF2B5EF4-FFF2-40B4-BE49-F238E27FC236}">
                <a16:creationId xmlns:a16="http://schemas.microsoft.com/office/drawing/2014/main" id="{BA5B4E93-F475-4FB1-BBD8-FB71B6650CFA}"/>
              </a:ext>
            </a:extLst>
          </p:cNvPr>
          <p:cNvSpPr/>
          <p:nvPr/>
        </p:nvSpPr>
        <p:spPr>
          <a:xfrm>
            <a:off x="8417108" y="635829"/>
            <a:ext cx="2272042" cy="212062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002060"/>
                </a:solidFill>
                <a:latin typeface="Tw Cen MT" panose="020B0602020104020603" pitchFamily="34" charset="0"/>
              </a:rPr>
              <a:t>Wi-Fi:</a:t>
            </a:r>
          </a:p>
          <a:p>
            <a:r>
              <a:rPr lang="en-GB" sz="1600" dirty="0">
                <a:solidFill>
                  <a:schemeClr val="tx1"/>
                </a:solidFill>
                <a:latin typeface="Tw Cen MT" panose="020B0602020104020603" pitchFamily="34" charset="0"/>
              </a:rPr>
              <a:t>Technology that allows a PC, laptop, mobile phone, or tablet device to connect at high speed to the internet without the need for a physical wired connection.</a:t>
            </a: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dirty="0">
              <a:solidFill>
                <a:srgbClr val="0070C0"/>
              </a:solidFill>
            </a:endParaRPr>
          </a:p>
        </p:txBody>
      </p:sp>
      <p:pic>
        <p:nvPicPr>
          <p:cNvPr id="2054" name="Picture 6" descr="Free Bluetooth Cliparts, Download Free Clip Art, Free Clip Art on Clipart  Library">
            <a:extLst>
              <a:ext uri="{FF2B5EF4-FFF2-40B4-BE49-F238E27FC236}">
                <a16:creationId xmlns:a16="http://schemas.microsoft.com/office/drawing/2014/main" id="{09006BD5-1B52-4D0F-BA94-FCCB644A3D0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88542" y="3261898"/>
            <a:ext cx="1184612" cy="1184612"/>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a:extLst>
              <a:ext uri="{FF2B5EF4-FFF2-40B4-BE49-F238E27FC236}">
                <a16:creationId xmlns:a16="http://schemas.microsoft.com/office/drawing/2014/main" id="{35DBBC15-AB45-40ED-8BF7-39503520089B}"/>
              </a:ext>
            </a:extLst>
          </p:cNvPr>
          <p:cNvSpPr/>
          <p:nvPr/>
        </p:nvSpPr>
        <p:spPr>
          <a:xfrm>
            <a:off x="8417108" y="2892868"/>
            <a:ext cx="2272042" cy="184123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002060"/>
                </a:solidFill>
                <a:latin typeface="Tw Cen MT" panose="020B0602020104020603" pitchFamily="34" charset="0"/>
              </a:rPr>
              <a:t>Bluetooth:</a:t>
            </a:r>
          </a:p>
          <a:p>
            <a:r>
              <a:rPr lang="en-GB" sz="1600" dirty="0">
                <a:solidFill>
                  <a:schemeClr val="tx1"/>
                </a:solidFill>
                <a:latin typeface="Tw Cen MT" panose="020B0602020104020603" pitchFamily="34" charset="0"/>
              </a:rPr>
              <a:t>Bluetooth is a wireless technology that uses a radio frequency to share data over a short distance, eliminating the need for wires</a:t>
            </a: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dirty="0">
              <a:solidFill>
                <a:srgbClr val="0070C0"/>
              </a:solidFill>
            </a:endParaRPr>
          </a:p>
        </p:txBody>
      </p:sp>
      <p:graphicFrame>
        <p:nvGraphicFramePr>
          <p:cNvPr id="23" name="Table 22">
            <a:extLst>
              <a:ext uri="{FF2B5EF4-FFF2-40B4-BE49-F238E27FC236}">
                <a16:creationId xmlns:a16="http://schemas.microsoft.com/office/drawing/2014/main" id="{3DBA04F6-C8B4-4A74-957C-DD9C00E26A45}"/>
              </a:ext>
            </a:extLst>
          </p:cNvPr>
          <p:cNvGraphicFramePr>
            <a:graphicFrameLocks noGrp="1"/>
          </p:cNvGraphicFramePr>
          <p:nvPr>
            <p:extLst>
              <p:ext uri="{D42A27DB-BD31-4B8C-83A1-F6EECF244321}">
                <p14:modId xmlns:p14="http://schemas.microsoft.com/office/powerpoint/2010/main" val="252112948"/>
              </p:ext>
            </p:extLst>
          </p:nvPr>
        </p:nvGraphicFramePr>
        <p:xfrm>
          <a:off x="8317716" y="4993593"/>
          <a:ext cx="3724093" cy="1732147"/>
        </p:xfrm>
        <a:graphic>
          <a:graphicData uri="http://schemas.openxmlformats.org/drawingml/2006/table">
            <a:tbl>
              <a:tblPr firstRow="1" bandRow="1">
                <a:tableStyleId>{5C22544A-7EE6-4342-B048-85BDC9FD1C3A}</a:tableStyleId>
              </a:tblPr>
              <a:tblGrid>
                <a:gridCol w="3724093">
                  <a:extLst>
                    <a:ext uri="{9D8B030D-6E8A-4147-A177-3AD203B41FA5}">
                      <a16:colId xmlns:a16="http://schemas.microsoft.com/office/drawing/2014/main" val="2146820132"/>
                    </a:ext>
                  </a:extLst>
                </a:gridCol>
              </a:tblGrid>
              <a:tr h="421507">
                <a:tc>
                  <a:txBody>
                    <a:bodyPr/>
                    <a:lstStyle/>
                    <a:p>
                      <a:r>
                        <a:rPr lang="en-GB" sz="1800" b="0" dirty="0">
                          <a:solidFill>
                            <a:schemeClr val="bg1"/>
                          </a:solidFill>
                          <a:latin typeface="Tw Cen MT" panose="020B0602020104020603" pitchFamily="34" charset="0"/>
                        </a:rPr>
                        <a:t>Did you know?</a:t>
                      </a:r>
                    </a:p>
                  </a:txBody>
                  <a:tcPr>
                    <a:solidFill>
                      <a:schemeClr val="tx2"/>
                    </a:solidFill>
                  </a:tcPr>
                </a:tc>
                <a:extLst>
                  <a:ext uri="{0D108BD9-81ED-4DB2-BD59-A6C34878D82A}">
                    <a16:rowId xmlns:a16="http://schemas.microsoft.com/office/drawing/2014/main" val="403632241"/>
                  </a:ext>
                </a:extLst>
              </a:tr>
              <a:tr h="1229393">
                <a:tc>
                  <a:txBody>
                    <a:bodyPr/>
                    <a:lstStyle/>
                    <a:p>
                      <a:r>
                        <a:rPr lang="en-GB" sz="1600" dirty="0">
                          <a:latin typeface="Tw Cen MT" panose="020B0602020104020603" pitchFamily="34" charset="0"/>
                        </a:rPr>
                        <a:t>Wi-Fi operates over two frequency bands:</a:t>
                      </a:r>
                    </a:p>
                    <a:p>
                      <a:pPr marL="285750" indent="-285750">
                        <a:buFont typeface="Arial" panose="020B0604020202020204" pitchFamily="34" charset="0"/>
                        <a:buChar char="•"/>
                      </a:pPr>
                      <a:r>
                        <a:rPr lang="en-GB" sz="1600" dirty="0">
                          <a:latin typeface="Tw Cen MT" panose="020B0602020104020603" pitchFamily="34" charset="0"/>
                        </a:rPr>
                        <a:t>2.4 GHz – The standard which can transmit over long distances.</a:t>
                      </a:r>
                    </a:p>
                    <a:p>
                      <a:pPr marL="285750" indent="-285750">
                        <a:buFont typeface="Arial" panose="020B0604020202020204" pitchFamily="34" charset="0"/>
                        <a:buChar char="•"/>
                      </a:pPr>
                      <a:r>
                        <a:rPr lang="en-GB" sz="1600" dirty="0">
                          <a:latin typeface="Tw Cen MT" panose="020B0602020104020603" pitchFamily="34" charset="0"/>
                        </a:rPr>
                        <a:t>5 GHz – Can transmit data quicker than 2.4 but only over a shorter distance. </a:t>
                      </a:r>
                    </a:p>
                  </a:txBody>
                  <a:tcPr>
                    <a:solidFill>
                      <a:schemeClr val="tx2">
                        <a:lumMod val="20000"/>
                        <a:lumOff val="80000"/>
                      </a:schemeClr>
                    </a:solidFill>
                  </a:tcPr>
                </a:tc>
                <a:extLst>
                  <a:ext uri="{0D108BD9-81ED-4DB2-BD59-A6C34878D82A}">
                    <a16:rowId xmlns:a16="http://schemas.microsoft.com/office/drawing/2014/main" val="111549136"/>
                  </a:ext>
                </a:extLst>
              </a:tr>
            </a:tbl>
          </a:graphicData>
        </a:graphic>
      </p:graphicFrame>
      <p:pic>
        <p:nvPicPr>
          <p:cNvPr id="25" name="Picture 18" descr="Light Bulb Shining Icon - Free image on Pixabay">
            <a:extLst>
              <a:ext uri="{FF2B5EF4-FFF2-40B4-BE49-F238E27FC236}">
                <a16:creationId xmlns:a16="http://schemas.microsoft.com/office/drawing/2014/main" id="{0EB079D5-17A8-4F05-BE12-89B72176C8B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11582399" y="4857178"/>
            <a:ext cx="605116" cy="5444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3796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0">
            <a:extLst>
              <a:ext uri="{FF2B5EF4-FFF2-40B4-BE49-F238E27FC236}">
                <a16:creationId xmlns:a16="http://schemas.microsoft.com/office/drawing/2014/main" id="{1D425908-DDAF-4A2A-8219-FBA6422BB746}"/>
              </a:ext>
            </a:extLst>
          </p:cNvPr>
          <p:cNvGraphicFramePr>
            <a:graphicFrameLocks noGrp="1"/>
          </p:cNvGraphicFramePr>
          <p:nvPr>
            <p:extLst>
              <p:ext uri="{D42A27DB-BD31-4B8C-83A1-F6EECF244321}">
                <p14:modId xmlns:p14="http://schemas.microsoft.com/office/powerpoint/2010/main" val="2885253088"/>
              </p:ext>
            </p:extLst>
          </p:nvPr>
        </p:nvGraphicFramePr>
        <p:xfrm>
          <a:off x="150191" y="96814"/>
          <a:ext cx="3437251" cy="388455"/>
        </p:xfrm>
        <a:graphic>
          <a:graphicData uri="http://schemas.openxmlformats.org/drawingml/2006/table">
            <a:tbl>
              <a:tblPr firstRow="1" bandRow="1">
                <a:tableStyleId>{5C22544A-7EE6-4342-B048-85BDC9FD1C3A}</a:tableStyleId>
              </a:tblPr>
              <a:tblGrid>
                <a:gridCol w="3437251">
                  <a:extLst>
                    <a:ext uri="{9D8B030D-6E8A-4147-A177-3AD203B41FA5}">
                      <a16:colId xmlns:a16="http://schemas.microsoft.com/office/drawing/2014/main" val="1413387079"/>
                    </a:ext>
                  </a:extLst>
                </a:gridCol>
              </a:tblGrid>
              <a:tr h="388455">
                <a:tc>
                  <a:txBody>
                    <a:bodyPr/>
                    <a:lstStyle/>
                    <a:p>
                      <a:r>
                        <a:rPr lang="en-GB" dirty="0">
                          <a:solidFill>
                            <a:schemeClr val="bg1"/>
                          </a:solidFill>
                          <a:latin typeface="Tw Cen MT" panose="020B0602020104020603" pitchFamily="34" charset="0"/>
                        </a:rPr>
                        <a:t>DT11: The Internet</a:t>
                      </a:r>
                    </a:p>
                  </a:txBody>
                  <a:tcPr>
                    <a:solidFill>
                      <a:srgbClr val="FF0000"/>
                    </a:solidFill>
                  </a:tcPr>
                </a:tc>
                <a:extLst>
                  <a:ext uri="{0D108BD9-81ED-4DB2-BD59-A6C34878D82A}">
                    <a16:rowId xmlns:a16="http://schemas.microsoft.com/office/drawing/2014/main" val="2216127337"/>
                  </a:ext>
                </a:extLst>
              </a:tr>
            </a:tbl>
          </a:graphicData>
        </a:graphic>
      </p:graphicFrame>
      <p:graphicFrame>
        <p:nvGraphicFramePr>
          <p:cNvPr id="13" name="Table 12">
            <a:extLst>
              <a:ext uri="{FF2B5EF4-FFF2-40B4-BE49-F238E27FC236}">
                <a16:creationId xmlns:a16="http://schemas.microsoft.com/office/drawing/2014/main" id="{667CA43B-3BDD-4DC2-9D38-7E3DCB6951C0}"/>
              </a:ext>
            </a:extLst>
          </p:cNvPr>
          <p:cNvGraphicFramePr>
            <a:graphicFrameLocks noGrp="1"/>
          </p:cNvGraphicFramePr>
          <p:nvPr>
            <p:extLst>
              <p:ext uri="{D42A27DB-BD31-4B8C-83A1-F6EECF244321}">
                <p14:modId xmlns:p14="http://schemas.microsoft.com/office/powerpoint/2010/main" val="335089612"/>
              </p:ext>
            </p:extLst>
          </p:nvPr>
        </p:nvGraphicFramePr>
        <p:xfrm>
          <a:off x="150190" y="3065830"/>
          <a:ext cx="3437251" cy="3617384"/>
        </p:xfrm>
        <a:graphic>
          <a:graphicData uri="http://schemas.openxmlformats.org/drawingml/2006/table">
            <a:tbl>
              <a:tblPr firstRow="1" bandRow="1">
                <a:tableStyleId>{5C22544A-7EE6-4342-B048-85BDC9FD1C3A}</a:tableStyleId>
              </a:tblPr>
              <a:tblGrid>
                <a:gridCol w="3437251">
                  <a:extLst>
                    <a:ext uri="{9D8B030D-6E8A-4147-A177-3AD203B41FA5}">
                      <a16:colId xmlns:a16="http://schemas.microsoft.com/office/drawing/2014/main" val="527946528"/>
                    </a:ext>
                  </a:extLst>
                </a:gridCol>
              </a:tblGrid>
              <a:tr h="377549">
                <a:tc>
                  <a:txBody>
                    <a:bodyPr/>
                    <a:lstStyle/>
                    <a:p>
                      <a:r>
                        <a:rPr lang="en-GB" b="0" dirty="0">
                          <a:latin typeface="Tw Cen MT" panose="020B0602020104020603" pitchFamily="34" charset="0"/>
                        </a:rPr>
                        <a:t>Mobile communications</a:t>
                      </a:r>
                    </a:p>
                  </a:txBody>
                  <a:tcPr>
                    <a:solidFill>
                      <a:srgbClr val="7030A0"/>
                    </a:solidFill>
                  </a:tcPr>
                </a:tc>
                <a:extLst>
                  <a:ext uri="{0D108BD9-81ED-4DB2-BD59-A6C34878D82A}">
                    <a16:rowId xmlns:a16="http://schemas.microsoft.com/office/drawing/2014/main" val="1355131997"/>
                  </a:ext>
                </a:extLst>
              </a:tr>
              <a:tr h="3239835">
                <a:tc>
                  <a:txBody>
                    <a:bodyPr/>
                    <a:lstStyle/>
                    <a:p>
                      <a:endParaRPr lang="en-GB" dirty="0">
                        <a:latin typeface="Tw Cen MT" panose="020B0602020104020603" pitchFamily="34" charset="0"/>
                      </a:endParaRPr>
                    </a:p>
                    <a:p>
                      <a:endParaRPr lang="en-GB" dirty="0">
                        <a:latin typeface="Tw Cen MT" panose="020B0602020104020603" pitchFamily="34" charset="0"/>
                      </a:endParaRPr>
                    </a:p>
                  </a:txBody>
                  <a:tcPr>
                    <a:solidFill>
                      <a:srgbClr val="CCCCFF"/>
                    </a:solidFill>
                  </a:tcPr>
                </a:tc>
                <a:extLst>
                  <a:ext uri="{0D108BD9-81ED-4DB2-BD59-A6C34878D82A}">
                    <a16:rowId xmlns:a16="http://schemas.microsoft.com/office/drawing/2014/main" val="3361536227"/>
                  </a:ext>
                </a:extLst>
              </a:tr>
            </a:tbl>
          </a:graphicData>
        </a:graphic>
      </p:graphicFrame>
      <p:sp>
        <p:nvSpPr>
          <p:cNvPr id="21" name="AutoShape 8" descr="File:Light Bulb or Idea Flat Icon Vector.svg - Wikimedia Commons">
            <a:extLst>
              <a:ext uri="{FF2B5EF4-FFF2-40B4-BE49-F238E27FC236}">
                <a16:creationId xmlns:a16="http://schemas.microsoft.com/office/drawing/2014/main" id="{5FAEA503-FF8A-4C4A-B928-B93FF5BF653E}"/>
              </a:ext>
            </a:extLst>
          </p:cNvPr>
          <p:cNvSpPr>
            <a:spLocks noChangeAspect="1" noChangeArrowheads="1"/>
          </p:cNvSpPr>
          <p:nvPr/>
        </p:nvSpPr>
        <p:spPr bwMode="auto">
          <a:xfrm>
            <a:off x="9890267" y="4126273"/>
            <a:ext cx="327991" cy="327992"/>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aphicFrame>
        <p:nvGraphicFramePr>
          <p:cNvPr id="24" name="Table 23">
            <a:extLst>
              <a:ext uri="{FF2B5EF4-FFF2-40B4-BE49-F238E27FC236}">
                <a16:creationId xmlns:a16="http://schemas.microsoft.com/office/drawing/2014/main" id="{6D6774CB-A583-4475-B3D4-EE06E9FF9C8E}"/>
              </a:ext>
            </a:extLst>
          </p:cNvPr>
          <p:cNvGraphicFramePr>
            <a:graphicFrameLocks noGrp="1"/>
          </p:cNvGraphicFramePr>
          <p:nvPr>
            <p:extLst>
              <p:ext uri="{D42A27DB-BD31-4B8C-83A1-F6EECF244321}">
                <p14:modId xmlns:p14="http://schemas.microsoft.com/office/powerpoint/2010/main" val="2045010886"/>
              </p:ext>
            </p:extLst>
          </p:nvPr>
        </p:nvGraphicFramePr>
        <p:xfrm>
          <a:off x="150190" y="549337"/>
          <a:ext cx="3437251" cy="2438400"/>
        </p:xfrm>
        <a:graphic>
          <a:graphicData uri="http://schemas.openxmlformats.org/drawingml/2006/table">
            <a:tbl>
              <a:tblPr firstRow="1" bandRow="1">
                <a:tableStyleId>{5C22544A-7EE6-4342-B048-85BDC9FD1C3A}</a:tableStyleId>
              </a:tblPr>
              <a:tblGrid>
                <a:gridCol w="3437251">
                  <a:extLst>
                    <a:ext uri="{9D8B030D-6E8A-4147-A177-3AD203B41FA5}">
                      <a16:colId xmlns:a16="http://schemas.microsoft.com/office/drawing/2014/main" val="2591224229"/>
                    </a:ext>
                  </a:extLst>
                </a:gridCol>
              </a:tblGrid>
              <a:tr h="425079">
                <a:tc>
                  <a:txBody>
                    <a:bodyPr/>
                    <a:lstStyle/>
                    <a:p>
                      <a:r>
                        <a:rPr lang="en-GB" b="0" dirty="0">
                          <a:latin typeface="Tw Cen MT" panose="020B0602020104020603" pitchFamily="34" charset="0"/>
                        </a:rPr>
                        <a:t>What is an Internet Service Provider (ISP)?</a:t>
                      </a:r>
                    </a:p>
                  </a:txBody>
                  <a:tcPr>
                    <a:solidFill>
                      <a:schemeClr val="accent2"/>
                    </a:solidFill>
                  </a:tcPr>
                </a:tc>
                <a:extLst>
                  <a:ext uri="{0D108BD9-81ED-4DB2-BD59-A6C34878D82A}">
                    <a16:rowId xmlns:a16="http://schemas.microsoft.com/office/drawing/2014/main" val="3010811832"/>
                  </a:ext>
                </a:extLst>
              </a:tr>
              <a:tr h="0">
                <a:tc>
                  <a:txBody>
                    <a:bodyPr/>
                    <a:lstStyle/>
                    <a:p>
                      <a:r>
                        <a:rPr lang="en-GB" sz="1600" dirty="0">
                          <a:latin typeface="Tw Cen MT" panose="020B0602020104020603" pitchFamily="34" charset="0"/>
                        </a:rPr>
                        <a:t>An ISP is responsible for: </a:t>
                      </a:r>
                    </a:p>
                    <a:p>
                      <a:pPr marL="285750" lvl="0" indent="-285750">
                        <a:buFont typeface="Arial" panose="020B0604020202020204" pitchFamily="34" charset="0"/>
                        <a:buChar char="•"/>
                      </a:pPr>
                      <a:r>
                        <a:rPr lang="en-GB" sz="1600" kern="1200" dirty="0">
                          <a:solidFill>
                            <a:schemeClr val="dk1"/>
                          </a:solidFill>
                          <a:effectLst/>
                          <a:latin typeface="Tw Cen MT" panose="020B0602020104020603" pitchFamily="34" charset="0"/>
                          <a:ea typeface="+mn-ea"/>
                          <a:cs typeface="+mn-cs"/>
                        </a:rPr>
                        <a:t>Providing internet access</a:t>
                      </a:r>
                    </a:p>
                    <a:p>
                      <a:pPr marL="285750" lvl="0" indent="-285750">
                        <a:buFont typeface="Arial" panose="020B0604020202020204" pitchFamily="34" charset="0"/>
                        <a:buChar char="•"/>
                      </a:pPr>
                      <a:r>
                        <a:rPr lang="en-GB" sz="1600" kern="1200" dirty="0">
                          <a:solidFill>
                            <a:schemeClr val="dk1"/>
                          </a:solidFill>
                          <a:effectLst/>
                          <a:latin typeface="Tw Cen MT" panose="020B0602020104020603" pitchFamily="34" charset="0"/>
                          <a:ea typeface="+mn-ea"/>
                          <a:cs typeface="+mn-cs"/>
                        </a:rPr>
                        <a:t>Providing email addresses</a:t>
                      </a:r>
                    </a:p>
                    <a:p>
                      <a:pPr marL="285750" lvl="0" indent="-285750">
                        <a:buFont typeface="Arial" panose="020B0604020202020204" pitchFamily="34" charset="0"/>
                        <a:buChar char="•"/>
                      </a:pPr>
                      <a:r>
                        <a:rPr lang="en-GB" sz="1600" kern="1200" dirty="0">
                          <a:solidFill>
                            <a:schemeClr val="dk1"/>
                          </a:solidFill>
                          <a:effectLst/>
                          <a:latin typeface="Tw Cen MT" panose="020B0602020104020603" pitchFamily="34" charset="0"/>
                          <a:ea typeface="+mn-ea"/>
                          <a:cs typeface="+mn-cs"/>
                        </a:rPr>
                        <a:t>Web site building</a:t>
                      </a:r>
                    </a:p>
                    <a:p>
                      <a:pPr marL="285750" lvl="0" indent="-285750">
                        <a:buFont typeface="Arial" panose="020B0604020202020204" pitchFamily="34" charset="0"/>
                        <a:buChar char="•"/>
                      </a:pPr>
                      <a:r>
                        <a:rPr lang="en-GB" sz="1600" kern="1200" dirty="0">
                          <a:solidFill>
                            <a:schemeClr val="dk1"/>
                          </a:solidFill>
                          <a:effectLst/>
                          <a:latin typeface="Tw Cen MT" panose="020B0602020104020603" pitchFamily="34" charset="0"/>
                          <a:ea typeface="+mn-ea"/>
                          <a:cs typeface="+mn-cs"/>
                        </a:rPr>
                        <a:t>Providing web site hosting</a:t>
                      </a:r>
                    </a:p>
                    <a:p>
                      <a:pPr marL="285750" indent="-285750">
                        <a:buFont typeface="Arial" panose="020B0604020202020204" pitchFamily="34" charset="0"/>
                        <a:buChar char="•"/>
                      </a:pPr>
                      <a:r>
                        <a:rPr lang="en-GB" sz="1600" kern="1200" dirty="0">
                          <a:solidFill>
                            <a:schemeClr val="dk1"/>
                          </a:solidFill>
                          <a:effectLst/>
                          <a:latin typeface="Tw Cen MT" panose="020B0602020104020603" pitchFamily="34" charset="0"/>
                          <a:ea typeface="+mn-ea"/>
                          <a:cs typeface="+mn-cs"/>
                        </a:rPr>
                        <a:t>Supplying the equipment – e.g. the router.</a:t>
                      </a:r>
                      <a:endParaRPr lang="en-GB" sz="1400" dirty="0">
                        <a:latin typeface="Tw Cen MT" panose="020B0602020104020603" pitchFamily="34" charset="0"/>
                      </a:endParaRPr>
                    </a:p>
                  </a:txBody>
                  <a:tcPr>
                    <a:solidFill>
                      <a:schemeClr val="accent2">
                        <a:lumMod val="40000"/>
                        <a:lumOff val="60000"/>
                      </a:schemeClr>
                    </a:solidFill>
                  </a:tcPr>
                </a:tc>
                <a:extLst>
                  <a:ext uri="{0D108BD9-81ED-4DB2-BD59-A6C34878D82A}">
                    <a16:rowId xmlns:a16="http://schemas.microsoft.com/office/drawing/2014/main" val="2193625941"/>
                  </a:ext>
                </a:extLst>
              </a:tr>
            </a:tbl>
          </a:graphicData>
        </a:graphic>
      </p:graphicFrame>
      <p:graphicFrame>
        <p:nvGraphicFramePr>
          <p:cNvPr id="28" name="Table 27">
            <a:extLst>
              <a:ext uri="{FF2B5EF4-FFF2-40B4-BE49-F238E27FC236}">
                <a16:creationId xmlns:a16="http://schemas.microsoft.com/office/drawing/2014/main" id="{A4108F67-733F-4CD5-B3F1-63A7CDF4698B}"/>
              </a:ext>
            </a:extLst>
          </p:cNvPr>
          <p:cNvGraphicFramePr>
            <a:graphicFrameLocks noGrp="1"/>
          </p:cNvGraphicFramePr>
          <p:nvPr>
            <p:extLst>
              <p:ext uri="{D42A27DB-BD31-4B8C-83A1-F6EECF244321}">
                <p14:modId xmlns:p14="http://schemas.microsoft.com/office/powerpoint/2010/main" val="1037409211"/>
              </p:ext>
            </p:extLst>
          </p:nvPr>
        </p:nvGraphicFramePr>
        <p:xfrm>
          <a:off x="3709857" y="3065830"/>
          <a:ext cx="4145732" cy="3622564"/>
        </p:xfrm>
        <a:graphic>
          <a:graphicData uri="http://schemas.openxmlformats.org/drawingml/2006/table">
            <a:tbl>
              <a:tblPr firstRow="1" bandRow="1">
                <a:tableStyleId>{5C22544A-7EE6-4342-B048-85BDC9FD1C3A}</a:tableStyleId>
              </a:tblPr>
              <a:tblGrid>
                <a:gridCol w="4145732">
                  <a:extLst>
                    <a:ext uri="{9D8B030D-6E8A-4147-A177-3AD203B41FA5}">
                      <a16:colId xmlns:a16="http://schemas.microsoft.com/office/drawing/2014/main" val="527946528"/>
                    </a:ext>
                  </a:extLst>
                </a:gridCol>
              </a:tblGrid>
              <a:tr h="360580">
                <a:tc>
                  <a:txBody>
                    <a:bodyPr/>
                    <a:lstStyle/>
                    <a:p>
                      <a:r>
                        <a:rPr lang="en-GB" b="0" dirty="0">
                          <a:latin typeface="Tw Cen MT" panose="020B0602020104020603" pitchFamily="34" charset="0"/>
                        </a:rPr>
                        <a:t>Fibre optic cable</a:t>
                      </a:r>
                    </a:p>
                  </a:txBody>
                  <a:tcPr>
                    <a:solidFill>
                      <a:srgbClr val="0070C0"/>
                    </a:solidFill>
                  </a:tcPr>
                </a:tc>
                <a:extLst>
                  <a:ext uri="{0D108BD9-81ED-4DB2-BD59-A6C34878D82A}">
                    <a16:rowId xmlns:a16="http://schemas.microsoft.com/office/drawing/2014/main" val="1355131997"/>
                  </a:ext>
                </a:extLst>
              </a:tr>
              <a:tr h="3256804">
                <a:tc>
                  <a:txBody>
                    <a:bodyPr/>
                    <a:lstStyle/>
                    <a:p>
                      <a:endParaRPr lang="en-GB" dirty="0">
                        <a:latin typeface="Tw Cen MT" panose="020B0602020104020603" pitchFamily="34" charset="0"/>
                      </a:endParaRPr>
                    </a:p>
                    <a:p>
                      <a:endParaRPr lang="en-GB" dirty="0">
                        <a:latin typeface="Tw Cen MT" panose="020B0602020104020603" pitchFamily="34" charset="0"/>
                      </a:endParaRPr>
                    </a:p>
                  </a:txBody>
                  <a:tcPr>
                    <a:solidFill>
                      <a:schemeClr val="accent5">
                        <a:lumMod val="20000"/>
                        <a:lumOff val="80000"/>
                      </a:schemeClr>
                    </a:solidFill>
                  </a:tcPr>
                </a:tc>
                <a:extLst>
                  <a:ext uri="{0D108BD9-81ED-4DB2-BD59-A6C34878D82A}">
                    <a16:rowId xmlns:a16="http://schemas.microsoft.com/office/drawing/2014/main" val="3361536227"/>
                  </a:ext>
                </a:extLst>
              </a:tr>
            </a:tbl>
          </a:graphicData>
        </a:graphic>
      </p:graphicFrame>
      <p:sp>
        <p:nvSpPr>
          <p:cNvPr id="9" name="AutoShape 8" descr="File:Speaker Icon.svg - Wikipedia">
            <a:extLst>
              <a:ext uri="{FF2B5EF4-FFF2-40B4-BE49-F238E27FC236}">
                <a16:creationId xmlns:a16="http://schemas.microsoft.com/office/drawing/2014/main" id="{B0764AF9-9AE0-49DA-AC5C-AF9C96F4AA2E}"/>
              </a:ext>
            </a:extLst>
          </p:cNvPr>
          <p:cNvSpPr>
            <a:spLocks noChangeAspect="1" noChangeArrowheads="1"/>
          </p:cNvSpPr>
          <p:nvPr/>
        </p:nvSpPr>
        <p:spPr bwMode="auto">
          <a:xfrm>
            <a:off x="9890268" y="4126274"/>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aphicFrame>
        <p:nvGraphicFramePr>
          <p:cNvPr id="42" name="Table 41">
            <a:extLst>
              <a:ext uri="{FF2B5EF4-FFF2-40B4-BE49-F238E27FC236}">
                <a16:creationId xmlns:a16="http://schemas.microsoft.com/office/drawing/2014/main" id="{181A8B7A-C770-440E-9B9C-17BC81B4AD8B}"/>
              </a:ext>
            </a:extLst>
          </p:cNvPr>
          <p:cNvGraphicFramePr>
            <a:graphicFrameLocks noGrp="1"/>
          </p:cNvGraphicFramePr>
          <p:nvPr>
            <p:extLst>
              <p:ext uri="{D42A27DB-BD31-4B8C-83A1-F6EECF244321}">
                <p14:modId xmlns:p14="http://schemas.microsoft.com/office/powerpoint/2010/main" val="847890858"/>
              </p:ext>
            </p:extLst>
          </p:nvPr>
        </p:nvGraphicFramePr>
        <p:xfrm>
          <a:off x="7979421" y="3051852"/>
          <a:ext cx="4186221" cy="3642504"/>
        </p:xfrm>
        <a:graphic>
          <a:graphicData uri="http://schemas.openxmlformats.org/drawingml/2006/table">
            <a:tbl>
              <a:tblPr firstRow="1" bandRow="1">
                <a:tableStyleId>{5C22544A-7EE6-4342-B048-85BDC9FD1C3A}</a:tableStyleId>
              </a:tblPr>
              <a:tblGrid>
                <a:gridCol w="4186221">
                  <a:extLst>
                    <a:ext uri="{9D8B030D-6E8A-4147-A177-3AD203B41FA5}">
                      <a16:colId xmlns:a16="http://schemas.microsoft.com/office/drawing/2014/main" val="1972610003"/>
                    </a:ext>
                  </a:extLst>
                </a:gridCol>
              </a:tblGrid>
              <a:tr h="354618">
                <a:tc>
                  <a:txBody>
                    <a:bodyPr/>
                    <a:lstStyle/>
                    <a:p>
                      <a:r>
                        <a:rPr lang="en-GB" sz="1800" b="0" dirty="0">
                          <a:solidFill>
                            <a:schemeClr val="bg1"/>
                          </a:solidFill>
                          <a:latin typeface="Tw Cen MT" panose="020B0602020104020603" pitchFamily="34" charset="0"/>
                        </a:rPr>
                        <a:t>Satellite</a:t>
                      </a:r>
                    </a:p>
                  </a:txBody>
                  <a:tcPr>
                    <a:solidFill>
                      <a:schemeClr val="accent6">
                        <a:lumMod val="75000"/>
                      </a:schemeClr>
                    </a:solidFill>
                  </a:tcPr>
                </a:tc>
                <a:extLst>
                  <a:ext uri="{0D108BD9-81ED-4DB2-BD59-A6C34878D82A}">
                    <a16:rowId xmlns:a16="http://schemas.microsoft.com/office/drawing/2014/main" val="3864680283"/>
                  </a:ext>
                </a:extLst>
              </a:tr>
              <a:tr h="3276744">
                <a:tc>
                  <a:txBody>
                    <a:bodyPr/>
                    <a:lstStyle/>
                    <a:p>
                      <a:pPr marL="0" indent="0">
                        <a:buFont typeface="Arial" panose="020B0604020202020204" pitchFamily="34" charset="0"/>
                        <a:buNone/>
                      </a:pPr>
                      <a:endParaRPr lang="en-GB" sz="1600" dirty="0">
                        <a:latin typeface="Tw Cen MT" panose="020B0602020104020603" pitchFamily="34" charset="0"/>
                      </a:endParaRPr>
                    </a:p>
                    <a:p>
                      <a:pPr marL="0" indent="0">
                        <a:buFont typeface="Arial" panose="020B0604020202020204" pitchFamily="34" charset="0"/>
                        <a:buNone/>
                      </a:pPr>
                      <a:endParaRPr lang="en-GB" sz="1600" dirty="0">
                        <a:latin typeface="Tw Cen MT" panose="020B0602020104020603" pitchFamily="34" charset="0"/>
                      </a:endParaRPr>
                    </a:p>
                    <a:p>
                      <a:pPr marL="0" indent="0">
                        <a:buFont typeface="Arial" panose="020B0604020202020204" pitchFamily="34" charset="0"/>
                        <a:buNone/>
                      </a:pPr>
                      <a:endParaRPr lang="en-GB" sz="1600" dirty="0">
                        <a:latin typeface="Tw Cen MT" panose="020B0602020104020603" pitchFamily="34" charset="0"/>
                      </a:endParaRPr>
                    </a:p>
                  </a:txBody>
                  <a:tcPr>
                    <a:solidFill>
                      <a:schemeClr val="accent6">
                        <a:lumMod val="20000"/>
                        <a:lumOff val="80000"/>
                      </a:schemeClr>
                    </a:solidFill>
                  </a:tcPr>
                </a:tc>
                <a:extLst>
                  <a:ext uri="{0D108BD9-81ED-4DB2-BD59-A6C34878D82A}">
                    <a16:rowId xmlns:a16="http://schemas.microsoft.com/office/drawing/2014/main" val="3473486398"/>
                  </a:ext>
                </a:extLst>
              </a:tr>
            </a:tbl>
          </a:graphicData>
        </a:graphic>
      </p:graphicFrame>
      <p:sp>
        <p:nvSpPr>
          <p:cNvPr id="29" name="Rectangle 28">
            <a:extLst>
              <a:ext uri="{FF2B5EF4-FFF2-40B4-BE49-F238E27FC236}">
                <a16:creationId xmlns:a16="http://schemas.microsoft.com/office/drawing/2014/main" id="{9EC816DE-1374-4A96-8CA4-767BA7596493}"/>
              </a:ext>
            </a:extLst>
          </p:cNvPr>
          <p:cNvSpPr/>
          <p:nvPr/>
        </p:nvSpPr>
        <p:spPr>
          <a:xfrm>
            <a:off x="8117056" y="3581400"/>
            <a:ext cx="3851223" cy="285915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chemeClr val="accent6">
                    <a:lumMod val="75000"/>
                  </a:schemeClr>
                </a:solidFill>
                <a:latin typeface="Tw Cen MT" panose="020B0602020104020603" pitchFamily="34" charset="0"/>
              </a:rPr>
              <a:t>Description:</a:t>
            </a:r>
          </a:p>
          <a:p>
            <a:r>
              <a:rPr lang="en-GB" sz="1600" dirty="0">
                <a:solidFill>
                  <a:schemeClr val="tx1"/>
                </a:solidFill>
                <a:latin typeface="Tw Cen MT" panose="020B0602020104020603" pitchFamily="34" charset="0"/>
              </a:rPr>
              <a:t>Satellite Internet connectivity relies on satellites in geo stationary orbit relaying and amplifying signals between different points on Earth. It can cover larger geographical areas which makes it a cost effective method and cheaper than a fibre optic connection. However, it is vulnerable to latency,  interference and the average download speed is much slower in comparison to other available methods. </a:t>
            </a: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dirty="0">
              <a:solidFill>
                <a:srgbClr val="0070C0"/>
              </a:solidFill>
            </a:endParaRPr>
          </a:p>
        </p:txBody>
      </p:sp>
      <p:sp>
        <p:nvSpPr>
          <p:cNvPr id="27" name="Rectangle 26">
            <a:extLst>
              <a:ext uri="{FF2B5EF4-FFF2-40B4-BE49-F238E27FC236}">
                <a16:creationId xmlns:a16="http://schemas.microsoft.com/office/drawing/2014/main" id="{8417128C-B245-4B9E-A64B-F8A736DF222D}"/>
              </a:ext>
            </a:extLst>
          </p:cNvPr>
          <p:cNvSpPr/>
          <p:nvPr/>
        </p:nvSpPr>
        <p:spPr>
          <a:xfrm>
            <a:off x="218334" y="3613639"/>
            <a:ext cx="3271527" cy="2826917"/>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7030A0"/>
                </a:solidFill>
                <a:latin typeface="Tw Cen MT" panose="020B0602020104020603" pitchFamily="34" charset="0"/>
              </a:rPr>
              <a:t>Description:</a:t>
            </a:r>
          </a:p>
          <a:p>
            <a:r>
              <a:rPr lang="en-GB" sz="1600" dirty="0">
                <a:solidFill>
                  <a:schemeClr val="tx1"/>
                </a:solidFill>
                <a:latin typeface="Tw Cen MT" panose="020B0602020104020603" pitchFamily="34" charset="0"/>
              </a:rPr>
              <a:t>This is a wireless internet connection that does not require a router or WiFi to connect to the internet and only needs to be within the proximity of a mast that is broadcasting a signal.</a:t>
            </a:r>
          </a:p>
          <a:p>
            <a:r>
              <a:rPr lang="en-GB" sz="1600" dirty="0">
                <a:solidFill>
                  <a:schemeClr val="tx1"/>
                </a:solidFill>
                <a:latin typeface="Tw Cen MT" panose="020B0602020104020603" pitchFamily="34" charset="0"/>
              </a:rPr>
              <a:t>Common examples of mobile communications include 3G, 4G and now 5G. Unless you have an unlimited data plan, you have to keep track of how much data you use</a:t>
            </a: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dirty="0">
              <a:solidFill>
                <a:srgbClr val="0070C0"/>
              </a:solidFill>
            </a:endParaRPr>
          </a:p>
        </p:txBody>
      </p:sp>
      <p:sp>
        <p:nvSpPr>
          <p:cNvPr id="2" name="AutoShape 2" descr="Radio/wireless Tower Clip Art at Clker.com - vector clip art online,  royalty free &amp; public domain">
            <a:extLst>
              <a:ext uri="{FF2B5EF4-FFF2-40B4-BE49-F238E27FC236}">
                <a16:creationId xmlns:a16="http://schemas.microsoft.com/office/drawing/2014/main" id="{76C7E846-630F-4960-A8E9-43130597EE45}"/>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34" name="Picture 10" descr="32+ Cell Towers Clipart - ClipArt Best - ClipArt Best">
            <a:extLst>
              <a:ext uri="{FF2B5EF4-FFF2-40B4-BE49-F238E27FC236}">
                <a16:creationId xmlns:a16="http://schemas.microsoft.com/office/drawing/2014/main" id="{563B63FA-5D56-4296-A42F-F1BEF1476D3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26324"/>
          <a:stretch/>
        </p:blipFill>
        <p:spPr bwMode="auto">
          <a:xfrm>
            <a:off x="2461830" y="3101008"/>
            <a:ext cx="1064778" cy="755375"/>
          </a:xfrm>
          <a:prstGeom prst="rect">
            <a:avLst/>
          </a:prstGeom>
          <a:noFill/>
          <a:extLst>
            <a:ext uri="{909E8E84-426E-40DD-AFC4-6F175D3DCCD1}">
              <a14:hiddenFill xmlns:a14="http://schemas.microsoft.com/office/drawing/2010/main">
                <a:solidFill>
                  <a:srgbClr val="FFFFFF"/>
                </a:solidFill>
              </a14:hiddenFill>
            </a:ext>
          </a:extLst>
        </p:spPr>
      </p:pic>
      <p:sp>
        <p:nvSpPr>
          <p:cNvPr id="30" name="Rectangle 29">
            <a:extLst>
              <a:ext uri="{FF2B5EF4-FFF2-40B4-BE49-F238E27FC236}">
                <a16:creationId xmlns:a16="http://schemas.microsoft.com/office/drawing/2014/main" id="{732EC403-EFF1-47C2-830F-4752F03A608E}"/>
              </a:ext>
            </a:extLst>
          </p:cNvPr>
          <p:cNvSpPr/>
          <p:nvPr/>
        </p:nvSpPr>
        <p:spPr>
          <a:xfrm>
            <a:off x="3807437" y="3591551"/>
            <a:ext cx="3651460" cy="2849006"/>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0070C0"/>
                </a:solidFill>
                <a:latin typeface="Tw Cen MT" panose="020B0602020104020603" pitchFamily="34" charset="0"/>
              </a:rPr>
              <a:t>Description:</a:t>
            </a:r>
          </a:p>
          <a:p>
            <a:r>
              <a:rPr lang="en-GB" sz="1600" dirty="0">
                <a:solidFill>
                  <a:schemeClr val="tx1"/>
                </a:solidFill>
                <a:latin typeface="Tw Cen MT" panose="020B0602020104020603" pitchFamily="34" charset="0"/>
              </a:rPr>
              <a:t>Light travels down a fibre optic cable by bouncing off the walls of the cable repeatedly. Each light particle (photon) bounces down the pipe with continued internal mirror-like reflection. The light beam travels down the core of the cable. It has a good quality of connection because fibre optics are resistant to electromagnetic interference and have a low rate of bit error.</a:t>
            </a: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sz="1600" dirty="0">
              <a:solidFill>
                <a:schemeClr val="tx1"/>
              </a:solidFill>
              <a:latin typeface="Tw Cen MT" panose="020B0602020104020603" pitchFamily="34" charset="0"/>
            </a:endParaRPr>
          </a:p>
          <a:p>
            <a:endParaRPr lang="en-GB" dirty="0">
              <a:solidFill>
                <a:srgbClr val="0070C0"/>
              </a:solidFill>
            </a:endParaRPr>
          </a:p>
        </p:txBody>
      </p:sp>
      <p:pic>
        <p:nvPicPr>
          <p:cNvPr id="1036" name="Picture 12" descr="Satellite Clip Art at Clker.com - vector clip art online, royalty free &amp;  public domain">
            <a:extLst>
              <a:ext uri="{FF2B5EF4-FFF2-40B4-BE49-F238E27FC236}">
                <a16:creationId xmlns:a16="http://schemas.microsoft.com/office/drawing/2014/main" id="{45839FA1-28AE-49C1-847D-E06E9903AD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76751" y="3139193"/>
            <a:ext cx="565059" cy="71719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2" name="Table 31">
            <a:extLst>
              <a:ext uri="{FF2B5EF4-FFF2-40B4-BE49-F238E27FC236}">
                <a16:creationId xmlns:a16="http://schemas.microsoft.com/office/drawing/2014/main" id="{EDFAC6AE-8794-42DA-84D9-43C569488214}"/>
              </a:ext>
            </a:extLst>
          </p:cNvPr>
          <p:cNvGraphicFramePr>
            <a:graphicFrameLocks noGrp="1"/>
          </p:cNvGraphicFramePr>
          <p:nvPr>
            <p:extLst>
              <p:ext uri="{D42A27DB-BD31-4B8C-83A1-F6EECF244321}">
                <p14:modId xmlns:p14="http://schemas.microsoft.com/office/powerpoint/2010/main" val="762958672"/>
              </p:ext>
            </p:extLst>
          </p:nvPr>
        </p:nvGraphicFramePr>
        <p:xfrm>
          <a:off x="3708573" y="96814"/>
          <a:ext cx="4176470" cy="2900036"/>
        </p:xfrm>
        <a:graphic>
          <a:graphicData uri="http://schemas.openxmlformats.org/drawingml/2006/table">
            <a:tbl>
              <a:tblPr firstRow="1" bandRow="1">
                <a:tableStyleId>{5C22544A-7EE6-4342-B048-85BDC9FD1C3A}</a:tableStyleId>
              </a:tblPr>
              <a:tblGrid>
                <a:gridCol w="4176470">
                  <a:extLst>
                    <a:ext uri="{9D8B030D-6E8A-4147-A177-3AD203B41FA5}">
                      <a16:colId xmlns:a16="http://schemas.microsoft.com/office/drawing/2014/main" val="527946528"/>
                    </a:ext>
                  </a:extLst>
                </a:gridCol>
              </a:tblGrid>
              <a:tr h="356647">
                <a:tc>
                  <a:txBody>
                    <a:bodyPr/>
                    <a:lstStyle/>
                    <a:p>
                      <a:r>
                        <a:rPr lang="en-GB" b="0" dirty="0">
                          <a:latin typeface="Tw Cen MT" panose="020B0602020104020603" pitchFamily="34" charset="0"/>
                        </a:rPr>
                        <a:t>Broadband</a:t>
                      </a:r>
                    </a:p>
                  </a:txBody>
                  <a:tcPr>
                    <a:solidFill>
                      <a:srgbClr val="FFC000"/>
                    </a:solidFill>
                  </a:tcPr>
                </a:tc>
                <a:extLst>
                  <a:ext uri="{0D108BD9-81ED-4DB2-BD59-A6C34878D82A}">
                    <a16:rowId xmlns:a16="http://schemas.microsoft.com/office/drawing/2014/main" val="1355131997"/>
                  </a:ext>
                </a:extLst>
              </a:tr>
              <a:tr h="2534276">
                <a:tc>
                  <a:txBody>
                    <a:bodyPr/>
                    <a:lstStyle/>
                    <a:p>
                      <a:endParaRPr lang="en-GB" dirty="0">
                        <a:latin typeface="Tw Cen MT" panose="020B0602020104020603" pitchFamily="34" charset="0"/>
                      </a:endParaRPr>
                    </a:p>
                    <a:p>
                      <a:endParaRPr lang="en-GB" dirty="0">
                        <a:latin typeface="Tw Cen MT" panose="020B0602020104020603" pitchFamily="34" charset="0"/>
                      </a:endParaRPr>
                    </a:p>
                  </a:txBody>
                  <a:tcPr>
                    <a:solidFill>
                      <a:schemeClr val="accent4">
                        <a:lumMod val="20000"/>
                        <a:lumOff val="80000"/>
                      </a:schemeClr>
                    </a:solidFill>
                  </a:tcPr>
                </a:tc>
                <a:extLst>
                  <a:ext uri="{0D108BD9-81ED-4DB2-BD59-A6C34878D82A}">
                    <a16:rowId xmlns:a16="http://schemas.microsoft.com/office/drawing/2014/main" val="3361536227"/>
                  </a:ext>
                </a:extLst>
              </a:tr>
            </a:tbl>
          </a:graphicData>
        </a:graphic>
      </p:graphicFrame>
      <p:sp>
        <p:nvSpPr>
          <p:cNvPr id="33" name="Rectangle 32">
            <a:extLst>
              <a:ext uri="{FF2B5EF4-FFF2-40B4-BE49-F238E27FC236}">
                <a16:creationId xmlns:a16="http://schemas.microsoft.com/office/drawing/2014/main" id="{7654AFE4-3329-472E-9A65-C6F125445F71}"/>
              </a:ext>
            </a:extLst>
          </p:cNvPr>
          <p:cNvSpPr/>
          <p:nvPr/>
        </p:nvSpPr>
        <p:spPr>
          <a:xfrm>
            <a:off x="3807437" y="522045"/>
            <a:ext cx="3030685" cy="2438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dirty="0">
                <a:solidFill>
                  <a:srgbClr val="FF0000"/>
                </a:solidFill>
                <a:latin typeface="Tw Cen MT" panose="020B0602020104020603" pitchFamily="34" charset="0"/>
              </a:rPr>
              <a:t>Description:</a:t>
            </a:r>
          </a:p>
          <a:p>
            <a:r>
              <a:rPr lang="en-GB" sz="1600" dirty="0">
                <a:solidFill>
                  <a:schemeClr val="tx1"/>
                </a:solidFill>
                <a:latin typeface="Tw Cen MT" panose="020B0602020104020603" pitchFamily="34" charset="0"/>
              </a:rPr>
              <a:t>Broadband is an Internet connection method that have two main types: Fibre to the cabinet (FTTC) which is commonly used to connect households to the internet. This method is easy to set up and cheaper to install in comparison to fibre to the premises (FTTP) </a:t>
            </a:r>
          </a:p>
        </p:txBody>
      </p:sp>
      <p:pic>
        <p:nvPicPr>
          <p:cNvPr id="1038" name="Picture 14" descr="Identifying BT and Virgin Media's Broadband Street Furniture 2020 - Page 2  of 2 - ISPreview UK">
            <a:extLst>
              <a:ext uri="{FF2B5EF4-FFF2-40B4-BE49-F238E27FC236}">
                <a16:creationId xmlns:a16="http://schemas.microsoft.com/office/drawing/2014/main" id="{22C2CADE-BF26-4BA2-ADF5-62FE4E8BABF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90572" y="216735"/>
            <a:ext cx="1117363" cy="141346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4" name="Table 33">
            <a:extLst>
              <a:ext uri="{FF2B5EF4-FFF2-40B4-BE49-F238E27FC236}">
                <a16:creationId xmlns:a16="http://schemas.microsoft.com/office/drawing/2014/main" id="{E46553B5-B992-425E-BC1D-10F29A3FA258}"/>
              </a:ext>
            </a:extLst>
          </p:cNvPr>
          <p:cNvGraphicFramePr>
            <a:graphicFrameLocks noGrp="1"/>
          </p:cNvGraphicFramePr>
          <p:nvPr>
            <p:extLst>
              <p:ext uri="{D42A27DB-BD31-4B8C-83A1-F6EECF244321}">
                <p14:modId xmlns:p14="http://schemas.microsoft.com/office/powerpoint/2010/main" val="2781882297"/>
              </p:ext>
            </p:extLst>
          </p:nvPr>
        </p:nvGraphicFramePr>
        <p:xfrm>
          <a:off x="7966027" y="104212"/>
          <a:ext cx="4176470" cy="2900036"/>
        </p:xfrm>
        <a:graphic>
          <a:graphicData uri="http://schemas.openxmlformats.org/drawingml/2006/table">
            <a:tbl>
              <a:tblPr firstRow="1" bandRow="1">
                <a:tableStyleId>{5C22544A-7EE6-4342-B048-85BDC9FD1C3A}</a:tableStyleId>
              </a:tblPr>
              <a:tblGrid>
                <a:gridCol w="4176470">
                  <a:extLst>
                    <a:ext uri="{9D8B030D-6E8A-4147-A177-3AD203B41FA5}">
                      <a16:colId xmlns:a16="http://schemas.microsoft.com/office/drawing/2014/main" val="527946528"/>
                    </a:ext>
                  </a:extLst>
                </a:gridCol>
              </a:tblGrid>
              <a:tr h="356647">
                <a:tc>
                  <a:txBody>
                    <a:bodyPr/>
                    <a:lstStyle/>
                    <a:p>
                      <a:r>
                        <a:rPr lang="en-GB" b="0" dirty="0">
                          <a:latin typeface="Tw Cen MT" panose="020B0602020104020603" pitchFamily="34" charset="0"/>
                        </a:rPr>
                        <a:t>GIS (Geographical lnformation Systems)</a:t>
                      </a:r>
                    </a:p>
                  </a:txBody>
                  <a:tcPr>
                    <a:solidFill>
                      <a:schemeClr val="tx1"/>
                    </a:solidFill>
                  </a:tcPr>
                </a:tc>
                <a:extLst>
                  <a:ext uri="{0D108BD9-81ED-4DB2-BD59-A6C34878D82A}">
                    <a16:rowId xmlns:a16="http://schemas.microsoft.com/office/drawing/2014/main" val="1355131997"/>
                  </a:ext>
                </a:extLst>
              </a:tr>
              <a:tr h="2534276">
                <a:tc>
                  <a:txBody>
                    <a:bodyPr/>
                    <a:lstStyle/>
                    <a:p>
                      <a:endParaRPr lang="en-GB" dirty="0">
                        <a:latin typeface="Tw Cen MT" panose="020B0602020104020603" pitchFamily="34" charset="0"/>
                      </a:endParaRPr>
                    </a:p>
                    <a:p>
                      <a:endParaRPr lang="en-GB" dirty="0">
                        <a:latin typeface="Tw Cen MT" panose="020B0602020104020603" pitchFamily="34" charset="0"/>
                      </a:endParaRPr>
                    </a:p>
                  </a:txBody>
                  <a:tcPr>
                    <a:solidFill>
                      <a:schemeClr val="bg1">
                        <a:lumMod val="85000"/>
                      </a:schemeClr>
                    </a:solidFill>
                  </a:tcPr>
                </a:tc>
                <a:extLst>
                  <a:ext uri="{0D108BD9-81ED-4DB2-BD59-A6C34878D82A}">
                    <a16:rowId xmlns:a16="http://schemas.microsoft.com/office/drawing/2014/main" val="3361536227"/>
                  </a:ext>
                </a:extLst>
              </a:tr>
            </a:tbl>
          </a:graphicData>
        </a:graphic>
      </p:graphicFrame>
      <p:sp>
        <p:nvSpPr>
          <p:cNvPr id="36" name="Rectangle 35">
            <a:extLst>
              <a:ext uri="{FF2B5EF4-FFF2-40B4-BE49-F238E27FC236}">
                <a16:creationId xmlns:a16="http://schemas.microsoft.com/office/drawing/2014/main" id="{1BC0B08A-CDE5-4594-B3B7-1FE9B53310B6}"/>
              </a:ext>
            </a:extLst>
          </p:cNvPr>
          <p:cNvSpPr/>
          <p:nvPr/>
        </p:nvSpPr>
        <p:spPr>
          <a:xfrm>
            <a:off x="8117056" y="521353"/>
            <a:ext cx="3851223" cy="24384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GB" b="1" dirty="0">
                <a:solidFill>
                  <a:schemeClr val="tx1"/>
                </a:solidFill>
                <a:latin typeface="Tw Cen MT" panose="020B0602020104020603" pitchFamily="34" charset="0"/>
              </a:rPr>
              <a:t>Description:</a:t>
            </a:r>
          </a:p>
          <a:p>
            <a:r>
              <a:rPr lang="en-GB" sz="1600" dirty="0">
                <a:solidFill>
                  <a:schemeClr val="tx1"/>
                </a:solidFill>
                <a:latin typeface="Tw Cen MT" panose="020B0602020104020603" pitchFamily="34" charset="0"/>
              </a:rPr>
              <a:t>A software tool that is available to geographers to aid mapping and spatial analysis of data and information. It enables data to be plotted and interrogated digitally in map form. It allows lots of information to be viewed on one paper but users still have to be able to interpret the data.</a:t>
            </a:r>
          </a:p>
        </p:txBody>
      </p:sp>
      <p:pic>
        <p:nvPicPr>
          <p:cNvPr id="1040" name="Picture 16" descr="Gps Clipart - Full Size Clipart (#2473322) - PinClipart">
            <a:extLst>
              <a:ext uri="{FF2B5EF4-FFF2-40B4-BE49-F238E27FC236}">
                <a16:creationId xmlns:a16="http://schemas.microsoft.com/office/drawing/2014/main" id="{1A8C14A1-DB3E-4464-AD6D-35B3A0C65B4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476751" y="549337"/>
            <a:ext cx="455743" cy="624227"/>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Fiber Optic Cable Icons - Download Free Vector Icons | Noun Project">
            <a:extLst>
              <a:ext uri="{FF2B5EF4-FFF2-40B4-BE49-F238E27FC236}">
                <a16:creationId xmlns:a16="http://schemas.microsoft.com/office/drawing/2014/main" id="{1B7F2678-EE2A-4889-B4A2-EA9C064CEAD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47136" y="3125733"/>
            <a:ext cx="767861" cy="76786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54708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2795</TotalTime>
  <Words>926</Words>
  <Application>Microsoft Office PowerPoint</Application>
  <PresentationFormat>Widescreen</PresentationFormat>
  <Paragraphs>122</Paragraphs>
  <Slides>3</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Calibri</vt:lpstr>
      <vt:lpstr>Calibri Light</vt:lpstr>
      <vt:lpstr>Tw Cen MT</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Corbett, DC (Staff, Parks House)</dc:creator>
  <cp:lastModifiedBy>Corbett, DC (Staff, Parks House)</cp:lastModifiedBy>
  <cp:revision>183</cp:revision>
  <dcterms:created xsi:type="dcterms:W3CDTF">2020-12-05T20:56:46Z</dcterms:created>
  <dcterms:modified xsi:type="dcterms:W3CDTF">2021-05-22T10:27:47Z</dcterms:modified>
</cp:coreProperties>
</file>